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5" r:id="rId4"/>
    <p:sldId id="264" r:id="rId5"/>
    <p:sldId id="258" r:id="rId6"/>
    <p:sldId id="259"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3380C6-797A-4EBE-ACE5-710ACC9958C3}" type="datetimeFigureOut">
              <a:rPr lang="en-CA" smtClean="0"/>
              <a:t>15/12/2015</a:t>
            </a:fld>
            <a:endParaRPr lang="en-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8EE63BA-699C-4880-AFD8-A1EF0AE4C808}" type="slidenum">
              <a:rPr lang="en-CA" smtClean="0"/>
              <a:t>‹#›</a:t>
            </a:fld>
            <a:endParaRPr lang="en-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380C6-797A-4EBE-ACE5-710ACC9958C3}" type="datetimeFigureOut">
              <a:rPr lang="en-CA" smtClean="0"/>
              <a:t>15/12/2015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380C6-797A-4EBE-ACE5-710ACC9958C3}" type="datetimeFigureOut">
              <a:rPr lang="en-CA" smtClean="0"/>
              <a:t>15/12/2015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380C6-797A-4EBE-ACE5-710ACC9958C3}" type="datetimeFigureOut">
              <a:rPr lang="en-CA" smtClean="0"/>
              <a:t>15/12/2015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380C6-797A-4EBE-ACE5-710ACC9958C3}" type="datetimeFigureOut">
              <a:rPr lang="en-CA" smtClean="0"/>
              <a:t>15/12/2015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3380C6-797A-4EBE-ACE5-710ACC9958C3}" type="datetimeFigureOut">
              <a:rPr lang="en-CA" smtClean="0"/>
              <a:t>15/12/2015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EE63BA-699C-4880-AFD8-A1EF0AE4C808}" type="slidenum">
              <a:rPr lang="en-CA" smtClean="0"/>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380C6-797A-4EBE-ACE5-710ACC9958C3}" type="datetimeFigureOut">
              <a:rPr lang="en-CA" smtClean="0"/>
              <a:t>15/12/2015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380C6-797A-4EBE-ACE5-710ACC9958C3}" type="datetimeFigureOut">
              <a:rPr lang="en-CA" smtClean="0"/>
              <a:t>15/12/2015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380C6-797A-4EBE-ACE5-710ACC9958C3}" type="datetimeFigureOut">
              <a:rPr lang="en-CA" smtClean="0"/>
              <a:t>15/12/2015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3380C6-797A-4EBE-ACE5-710ACC9958C3}" type="datetimeFigureOut">
              <a:rPr lang="en-CA" smtClean="0"/>
              <a:t>15/12/2015</a:t>
            </a:fld>
            <a:endParaRPr lang="en-CA"/>
          </a:p>
        </p:txBody>
      </p:sp>
      <p:sp>
        <p:nvSpPr>
          <p:cNvPr id="7" name="Slide Number Placeholder 6"/>
          <p:cNvSpPr>
            <a:spLocks noGrp="1"/>
          </p:cNvSpPr>
          <p:nvPr>
            <p:ph type="sldNum" sz="quarter" idx="12"/>
          </p:nvPr>
        </p:nvSpPr>
        <p:spPr/>
        <p:txBody>
          <a:bodyPr/>
          <a:lstStyle/>
          <a:p>
            <a:fld id="{A8EE63BA-699C-4880-AFD8-A1EF0AE4C808}" type="slidenum">
              <a:rPr lang="en-CA" smtClean="0"/>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380C6-797A-4EBE-ACE5-710ACC9958C3}" type="datetimeFigureOut">
              <a:rPr lang="en-CA" smtClean="0"/>
              <a:t>15/12/2015</a:t>
            </a:fld>
            <a:endParaRPr lang="en-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7" name="Slide Number Placeholder 6"/>
          <p:cNvSpPr>
            <a:spLocks noGrp="1"/>
          </p:cNvSpPr>
          <p:nvPr>
            <p:ph type="sldNum" sz="quarter" idx="12"/>
          </p:nvPr>
        </p:nvSpPr>
        <p:spPr/>
        <p:txBody>
          <a:bodyPr/>
          <a:lstStyle/>
          <a:p>
            <a:fld id="{A8EE63BA-699C-4880-AFD8-A1EF0AE4C808}"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3380C6-797A-4EBE-ACE5-710ACC9958C3}" type="datetimeFigureOut">
              <a:rPr lang="en-CA" smtClean="0"/>
              <a:t>15/12/2015</a:t>
            </a:fld>
            <a:endParaRPr lang="en-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8EE63BA-699C-4880-AFD8-A1EF0AE4C80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 Physical Diversity	</a:t>
            </a:r>
            <a:endParaRPr lang="en-CA" dirty="0"/>
          </a:p>
        </p:txBody>
      </p:sp>
      <p:sp>
        <p:nvSpPr>
          <p:cNvPr id="3" name="Subtitle 2"/>
          <p:cNvSpPr>
            <a:spLocks noGrp="1"/>
          </p:cNvSpPr>
          <p:nvPr>
            <p:ph type="subTitle" idx="1"/>
          </p:nvPr>
        </p:nvSpPr>
        <p:spPr/>
        <p:txBody>
          <a:bodyPr/>
          <a:lstStyle/>
          <a:p>
            <a:r>
              <a:rPr lang="en-US" dirty="0" smtClean="0"/>
              <a:t>Africa</a:t>
            </a:r>
            <a:endParaRPr lang="en-CA" dirty="0"/>
          </a:p>
        </p:txBody>
      </p:sp>
    </p:spTree>
    <p:extLst>
      <p:ext uri="{BB962C8B-B14F-4D97-AF65-F5344CB8AC3E}">
        <p14:creationId xmlns:p14="http://schemas.microsoft.com/office/powerpoint/2010/main" val="3137445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Mountains</a:t>
            </a:r>
            <a:r>
              <a:rPr lang="en-CA" dirty="0" smtClean="0"/>
              <a:t/>
            </a:r>
            <a:br>
              <a:rPr lang="en-CA" dirty="0" smtClean="0"/>
            </a:br>
            <a:endParaRPr lang="en-CA" dirty="0"/>
          </a:p>
        </p:txBody>
      </p:sp>
      <p:sp>
        <p:nvSpPr>
          <p:cNvPr id="3" name="Content Placeholder 2"/>
          <p:cNvSpPr>
            <a:spLocks noGrp="1"/>
          </p:cNvSpPr>
          <p:nvPr>
            <p:ph idx="1"/>
          </p:nvPr>
        </p:nvSpPr>
        <p:spPr>
          <a:xfrm>
            <a:off x="1043493" y="1988840"/>
            <a:ext cx="4536619" cy="3843789"/>
          </a:xfrm>
        </p:spPr>
        <p:txBody>
          <a:bodyPr>
            <a:normAutofit fontScale="92500" lnSpcReduction="20000"/>
          </a:bodyPr>
          <a:lstStyle/>
          <a:p>
            <a:pPr indent="-342900"/>
            <a:r>
              <a:rPr lang="en-CA" dirty="0" smtClean="0"/>
              <a:t>Africa contains several mountain ranges like the Atlas mountains in the NW which are an extension of the European system and the </a:t>
            </a:r>
            <a:r>
              <a:rPr lang="en-CA" dirty="0" err="1" smtClean="0"/>
              <a:t>Mitumba</a:t>
            </a:r>
            <a:r>
              <a:rPr lang="en-CA" dirty="0" smtClean="0"/>
              <a:t> Mountains which are located on the West Side of the Rift Valley. </a:t>
            </a:r>
          </a:p>
          <a:p>
            <a:pPr indent="-342900"/>
            <a:r>
              <a:rPr lang="en-CA" dirty="0" smtClean="0"/>
              <a:t>Mount Kilimanjaro located on the east side of the rift valley is the highest mountain in Africa. It was formerly an active volcano.</a:t>
            </a:r>
          </a:p>
          <a:p>
            <a:endParaRPr lang="en-C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3744" y="2276872"/>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2417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Deserts</a:t>
            </a:r>
            <a:br>
              <a:rPr lang="en-CA" dirty="0" smtClean="0"/>
            </a:br>
            <a:endParaRPr lang="en-CA" dirty="0"/>
          </a:p>
        </p:txBody>
      </p:sp>
      <p:sp>
        <p:nvSpPr>
          <p:cNvPr id="3" name="Content Placeholder 2"/>
          <p:cNvSpPr>
            <a:spLocks noGrp="1"/>
          </p:cNvSpPr>
          <p:nvPr>
            <p:ph idx="1"/>
          </p:nvPr>
        </p:nvSpPr>
        <p:spPr>
          <a:xfrm>
            <a:off x="1043493" y="2323652"/>
            <a:ext cx="3816540" cy="3508977"/>
          </a:xfrm>
        </p:spPr>
        <p:txBody>
          <a:bodyPr>
            <a:normAutofit fontScale="92500" lnSpcReduction="20000"/>
          </a:bodyPr>
          <a:lstStyle/>
          <a:p>
            <a:r>
              <a:rPr lang="en-CA" dirty="0" smtClean="0"/>
              <a:t>The Sahara is the largest of Africa’s deserts. </a:t>
            </a:r>
          </a:p>
          <a:p>
            <a:r>
              <a:rPr lang="en-CA" dirty="0" smtClean="0"/>
              <a:t>It covers much of the northern part of the continent. It is expanding at a rate of 5 cm a year. </a:t>
            </a:r>
          </a:p>
          <a:p>
            <a:r>
              <a:rPr lang="en-CA" dirty="0" smtClean="0"/>
              <a:t>Smaller desert areas in the south include the Namib Desert and the Kalahari Desert.</a:t>
            </a:r>
          </a:p>
          <a:p>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557462"/>
            <a:ext cx="3377892" cy="2959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1379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Rainforest/Jungle</a:t>
            </a:r>
            <a:r>
              <a:rPr lang="en-CA" b="1" dirty="0" smtClean="0"/>
              <a:t/>
            </a:r>
            <a:br>
              <a:rPr lang="en-CA" b="1" dirty="0" smtClean="0"/>
            </a:br>
            <a:endParaRPr lang="en-CA" dirty="0"/>
          </a:p>
        </p:txBody>
      </p:sp>
      <p:sp>
        <p:nvSpPr>
          <p:cNvPr id="3" name="Content Placeholder 2"/>
          <p:cNvSpPr>
            <a:spLocks noGrp="1"/>
          </p:cNvSpPr>
          <p:nvPr>
            <p:ph idx="1"/>
          </p:nvPr>
        </p:nvSpPr>
        <p:spPr>
          <a:xfrm>
            <a:off x="1043493" y="2323652"/>
            <a:ext cx="4320596" cy="3508977"/>
          </a:xfrm>
        </p:spPr>
        <p:txBody>
          <a:bodyPr>
            <a:normAutofit fontScale="92500" lnSpcReduction="20000"/>
          </a:bodyPr>
          <a:lstStyle/>
          <a:p>
            <a:r>
              <a:rPr lang="en-US" dirty="0" smtClean="0"/>
              <a:t>The </a:t>
            </a:r>
            <a:r>
              <a:rPr lang="en-US" dirty="0"/>
              <a:t>Congo basin area is home to some of the </a:t>
            </a:r>
            <a:r>
              <a:rPr lang="en-US" dirty="0" smtClean="0"/>
              <a:t>world’s </a:t>
            </a:r>
            <a:r>
              <a:rPr lang="en-US" dirty="0"/>
              <a:t>most lush and tropical jungles. </a:t>
            </a:r>
            <a:endParaRPr lang="en-US" dirty="0" smtClean="0"/>
          </a:p>
          <a:p>
            <a:r>
              <a:rPr lang="en-US" dirty="0" smtClean="0"/>
              <a:t>The </a:t>
            </a:r>
            <a:r>
              <a:rPr lang="en-US" dirty="0"/>
              <a:t>largest is the </a:t>
            </a:r>
            <a:r>
              <a:rPr lang="en-US" dirty="0" err="1"/>
              <a:t>Ituri</a:t>
            </a:r>
            <a:r>
              <a:rPr lang="en-US" dirty="0"/>
              <a:t> forest covering 2 900 </a:t>
            </a:r>
            <a:r>
              <a:rPr lang="en-US" dirty="0" err="1"/>
              <a:t>sq</a:t>
            </a:r>
            <a:r>
              <a:rPr lang="en-US" dirty="0"/>
              <a:t> km2 in the northern part of the Congo Basin. </a:t>
            </a:r>
            <a:endParaRPr lang="en-US" dirty="0" smtClean="0"/>
          </a:p>
          <a:p>
            <a:r>
              <a:rPr lang="en-US" dirty="0" smtClean="0"/>
              <a:t>The </a:t>
            </a:r>
            <a:r>
              <a:rPr lang="en-US" dirty="0"/>
              <a:t>area is characterized by large amounts of rainfall and dense vegetation. </a:t>
            </a:r>
            <a:endParaRPr lang="en-CA" dirty="0"/>
          </a:p>
          <a:p>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276872"/>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290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Savannah</a:t>
            </a:r>
            <a:endParaRPr lang="en-CA"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err="1" smtClean="0"/>
              <a:t>Def</a:t>
            </a:r>
            <a:r>
              <a:rPr lang="en-US" b="1" dirty="0"/>
              <a:t>:</a:t>
            </a:r>
            <a:r>
              <a:rPr lang="en-US" dirty="0"/>
              <a:t> a vast area of tropical and subtropical grassland</a:t>
            </a:r>
            <a:endParaRPr lang="en-CA" dirty="0"/>
          </a:p>
          <a:p>
            <a:pPr lvl="0"/>
            <a:r>
              <a:rPr lang="en-US" dirty="0"/>
              <a:t>Covers more than 30% of the African Continent</a:t>
            </a:r>
            <a:endParaRPr lang="en-CA" dirty="0"/>
          </a:p>
          <a:p>
            <a:pPr lvl="0"/>
            <a:r>
              <a:rPr lang="en-US" dirty="0"/>
              <a:t>Extends across the continent in two broad zones separated by tropical rain forest in Gabon and Congo. </a:t>
            </a:r>
            <a:endParaRPr lang="en-CA" dirty="0"/>
          </a:p>
          <a:p>
            <a:pPr lvl="0"/>
            <a:r>
              <a:rPr lang="en-US" dirty="0"/>
              <a:t>The savannah </a:t>
            </a:r>
            <a:r>
              <a:rPr lang="en-US" dirty="0" err="1"/>
              <a:t>harbours</a:t>
            </a:r>
            <a:r>
              <a:rPr lang="en-US" dirty="0"/>
              <a:t> one of the richest populations of wildlife in the world. </a:t>
            </a:r>
            <a:endParaRPr lang="en-CA" dirty="0"/>
          </a:p>
          <a:p>
            <a:pPr lvl="0"/>
            <a:r>
              <a:rPr lang="en-US" dirty="0"/>
              <a:t>The distribution of the trees depends largely on rainfall patterns. Annual precipitation can range from 1270mm to 250mm.</a:t>
            </a:r>
            <a:endParaRPr lang="en-CA" dirty="0"/>
          </a:p>
          <a:p>
            <a:endParaRPr lang="en-CA" dirty="0"/>
          </a:p>
        </p:txBody>
      </p:sp>
    </p:spTree>
    <p:extLst>
      <p:ext uri="{BB962C8B-B14F-4D97-AF65-F5344CB8AC3E}">
        <p14:creationId xmlns:p14="http://schemas.microsoft.com/office/powerpoint/2010/main" val="3179685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Savannah </a:t>
            </a:r>
            <a:endParaRPr lang="en-CA" dirty="0"/>
          </a:p>
        </p:txBody>
      </p:sp>
      <p:sp>
        <p:nvSpPr>
          <p:cNvPr id="3" name="Content Placeholder 2"/>
          <p:cNvSpPr>
            <a:spLocks noGrp="1"/>
          </p:cNvSpPr>
          <p:nvPr>
            <p:ph idx="1"/>
          </p:nvPr>
        </p:nvSpPr>
        <p:spPr>
          <a:xfrm>
            <a:off x="1043493" y="2323652"/>
            <a:ext cx="4320596" cy="3508977"/>
          </a:xfrm>
        </p:spPr>
        <p:txBody>
          <a:bodyPr>
            <a:normAutofit fontScale="92500" lnSpcReduction="20000"/>
          </a:bodyPr>
          <a:lstStyle/>
          <a:p>
            <a:r>
              <a:rPr lang="en-CA" dirty="0" smtClean="0"/>
              <a:t>Luxuriant coarse grasses up to 3m tall and patches of deciduous trees grow in the wettest areas. In the drier areas, grasses are shorter and trees fewer with some shrubs and bushes. </a:t>
            </a:r>
          </a:p>
          <a:p>
            <a:r>
              <a:rPr lang="en-CA" dirty="0" smtClean="0"/>
              <a:t>Trees and Shrubs in the drier Savannah are classified as XEROPHYTIC - which means drought resistant, such as the Acacia</a:t>
            </a:r>
          </a:p>
          <a:p>
            <a:endParaRPr lang="en-CA" dirty="0" smtClean="0"/>
          </a:p>
          <a:p>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140" y="2420888"/>
            <a:ext cx="3074505"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1550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Savannah </a:t>
            </a:r>
            <a:r>
              <a:rPr lang="en-US" dirty="0" err="1" smtClean="0"/>
              <a:t>con’t</a:t>
            </a:r>
            <a:r>
              <a:rPr lang="en-US" dirty="0" smtClean="0"/>
              <a:t> </a:t>
            </a:r>
            <a:endParaRPr lang="en-CA" dirty="0"/>
          </a:p>
        </p:txBody>
      </p:sp>
      <p:sp>
        <p:nvSpPr>
          <p:cNvPr id="4" name="Content Placeholder 3"/>
          <p:cNvSpPr>
            <a:spLocks noGrp="1"/>
          </p:cNvSpPr>
          <p:nvPr>
            <p:ph idx="1"/>
          </p:nvPr>
        </p:nvSpPr>
        <p:spPr>
          <a:xfrm>
            <a:off x="1043493" y="2323652"/>
            <a:ext cx="3816540" cy="3508977"/>
          </a:xfrm>
        </p:spPr>
        <p:txBody>
          <a:bodyPr>
            <a:normAutofit fontScale="85000" lnSpcReduction="10000"/>
          </a:bodyPr>
          <a:lstStyle/>
          <a:p>
            <a:r>
              <a:rPr lang="en-CA" dirty="0"/>
              <a:t>Savannah trees generally have small leaves to minimize water loss by TRANSPIRATION - the passage of water vapor through the leaves.</a:t>
            </a:r>
          </a:p>
          <a:p>
            <a:r>
              <a:rPr lang="en-CA" dirty="0"/>
              <a:t>Trees such as the baobab store water in their trunks which can be massive. Some baobabs have a circumference of 9m. </a:t>
            </a:r>
          </a:p>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636912"/>
            <a:ext cx="3168352" cy="2533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4669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Rift Valley</a:t>
            </a:r>
            <a:endParaRPr lang="en-CA" dirty="0"/>
          </a:p>
        </p:txBody>
      </p:sp>
      <p:sp>
        <p:nvSpPr>
          <p:cNvPr id="3" name="Content Placeholder 2"/>
          <p:cNvSpPr>
            <a:spLocks noGrp="1"/>
          </p:cNvSpPr>
          <p:nvPr>
            <p:ph idx="1"/>
          </p:nvPr>
        </p:nvSpPr>
        <p:spPr>
          <a:xfrm>
            <a:off x="899592" y="2348880"/>
            <a:ext cx="4176580" cy="3508977"/>
          </a:xfrm>
        </p:spPr>
        <p:txBody>
          <a:bodyPr>
            <a:normAutofit fontScale="70000" lnSpcReduction="20000"/>
          </a:bodyPr>
          <a:lstStyle/>
          <a:p>
            <a:pPr lvl="0"/>
            <a:r>
              <a:rPr lang="en-US" dirty="0"/>
              <a:t>Formed when two plates are moving apart and the </a:t>
            </a:r>
            <a:r>
              <a:rPr lang="en-US" dirty="0" err="1"/>
              <a:t>centre</a:t>
            </a:r>
            <a:r>
              <a:rPr lang="en-US" dirty="0"/>
              <a:t> drops between them.</a:t>
            </a:r>
            <a:endParaRPr lang="en-CA" dirty="0"/>
          </a:p>
          <a:p>
            <a:pPr marL="68580" indent="0">
              <a:buNone/>
            </a:pPr>
            <a:r>
              <a:rPr lang="en-US" dirty="0"/>
              <a:t> </a:t>
            </a:r>
            <a:endParaRPr lang="en-CA" dirty="0"/>
          </a:p>
          <a:p>
            <a:pPr lvl="0"/>
            <a:r>
              <a:rPr lang="en-US" dirty="0"/>
              <a:t>Usually occurs in the ocean where plates are formed by rising magma.</a:t>
            </a:r>
            <a:endParaRPr lang="en-CA" dirty="0"/>
          </a:p>
          <a:p>
            <a:endParaRPr lang="en-CA" dirty="0"/>
          </a:p>
          <a:p>
            <a:pPr lvl="0"/>
            <a:r>
              <a:rPr lang="en-US" dirty="0"/>
              <a:t>Southern part of the rift valley contains volcanoes.</a:t>
            </a:r>
            <a:endParaRPr lang="en-CA" dirty="0"/>
          </a:p>
          <a:p>
            <a:pPr marL="68580" indent="0">
              <a:buNone/>
            </a:pPr>
            <a:r>
              <a:rPr lang="en-US" dirty="0"/>
              <a:t> </a:t>
            </a:r>
            <a:endParaRPr lang="en-CA" dirty="0"/>
          </a:p>
          <a:p>
            <a:pPr lvl="0"/>
            <a:r>
              <a:rPr lang="en-US" dirty="0"/>
              <a:t>The Great Rift Valley is 60-100km wide &amp; 2900km in Length</a:t>
            </a:r>
            <a:endParaRPr lang="en-CA" dirty="0"/>
          </a:p>
          <a:p>
            <a:r>
              <a:rPr lang="en-US" dirty="0"/>
              <a:t> </a:t>
            </a:r>
            <a:endParaRPr lang="en-CA" dirty="0"/>
          </a:p>
          <a:p>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060848"/>
            <a:ext cx="3312368"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2448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181</TotalTime>
  <Words>358</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A Physical Diversity </vt:lpstr>
      <vt:lpstr>Mountains </vt:lpstr>
      <vt:lpstr>Deserts </vt:lpstr>
      <vt:lpstr>Rainforest/Jungle </vt:lpstr>
      <vt:lpstr>The Savannah</vt:lpstr>
      <vt:lpstr>Savannah </vt:lpstr>
      <vt:lpstr>Savannah con’t </vt:lpstr>
      <vt:lpstr>Rift Valley</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Physical Journey</dc:title>
  <dc:creator>WRDSB</dc:creator>
  <cp:lastModifiedBy>WRDSB</cp:lastModifiedBy>
  <cp:revision>10</cp:revision>
  <dcterms:created xsi:type="dcterms:W3CDTF">2014-05-16T17:43:49Z</dcterms:created>
  <dcterms:modified xsi:type="dcterms:W3CDTF">2015-12-15T15:04:14Z</dcterms:modified>
</cp:coreProperties>
</file>