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59" r:id="rId6"/>
    <p:sldId id="266" r:id="rId7"/>
    <p:sldId id="267" r:id="rId8"/>
    <p:sldId id="268" r:id="rId9"/>
    <p:sldId id="269" r:id="rId10"/>
    <p:sldId id="260" r:id="rId11"/>
    <p:sldId id="261" r:id="rId12"/>
    <p:sldId id="262" r:id="rId13"/>
    <p:sldId id="264" r:id="rId14"/>
    <p:sldId id="265"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7" d="100"/>
          <a:sy n="107" d="100"/>
        </p:scale>
        <p:origin x="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9/22/2016</a:t>
            </a:fld>
            <a:endParaRPr lang="en-US" dirty="0"/>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dirty="0"/>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CA"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9/22/2016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dirty="0"/>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CA"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9/22/2016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dirty="0"/>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9/22/2016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9/22/2016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CA"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9/22/2016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CA"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9/22/2016</a:t>
            </a:fld>
            <a:endParaRPr lang="en-US" dirty="0"/>
          </a:p>
        </p:txBody>
      </p:sp>
      <p:sp>
        <p:nvSpPr>
          <p:cNvPr id="6" name="Footer Placeholder 5"/>
          <p:cNvSpPr>
            <a:spLocks noGrp="1"/>
          </p:cNvSpPr>
          <p:nvPr>
            <p:ph type="ftr" sz="quarter" idx="11"/>
          </p:nvPr>
        </p:nvSpPr>
        <p:spPr>
          <a:xfrm>
            <a:off x="174812" y="6356350"/>
            <a:ext cx="3863788" cy="365125"/>
          </a:xfrm>
        </p:spPr>
        <p:txBody>
          <a:bodyPr/>
          <a:lstStyle/>
          <a:p>
            <a:endParaRPr lang="en-US" dirty="0"/>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dirty="0"/>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CA" dirty="0"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CA"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9/22/2016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CA"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9/22/2016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dirty="0"/>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9/22/2016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CA"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9/22/2016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9/22/2016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CA"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9/22/2016</a:t>
            </a:fld>
            <a:endParaRPr lang="en-US" dirty="0"/>
          </a:p>
        </p:txBody>
      </p:sp>
      <p:sp>
        <p:nvSpPr>
          <p:cNvPr id="5" name="Footer Placeholder 4"/>
          <p:cNvSpPr>
            <a:spLocks noGrp="1"/>
          </p:cNvSpPr>
          <p:nvPr>
            <p:ph type="ftr" sz="quarter" idx="11"/>
          </p:nvPr>
        </p:nvSpPr>
        <p:spPr>
          <a:xfrm>
            <a:off x="3213847" y="6356350"/>
            <a:ext cx="4734112" cy="365125"/>
          </a:xfrm>
        </p:spPr>
        <p:txBody>
          <a:bodyPr/>
          <a:lstStyle/>
          <a:p>
            <a:endParaRPr lang="en-US" dirty="0"/>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dirty="0"/>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CA" dirty="0"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CA"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9/22/2016</a:t>
            </a:fld>
            <a:endParaRPr lang="en-US" dirty="0"/>
          </a:p>
        </p:txBody>
      </p:sp>
      <p:sp>
        <p:nvSpPr>
          <p:cNvPr id="5" name="Footer Placeholder 4"/>
          <p:cNvSpPr>
            <a:spLocks noGrp="1"/>
          </p:cNvSpPr>
          <p:nvPr>
            <p:ph type="ftr" sz="quarter" idx="11"/>
          </p:nvPr>
        </p:nvSpPr>
        <p:spPr>
          <a:xfrm>
            <a:off x="2178423" y="6356350"/>
            <a:ext cx="4926852" cy="365125"/>
          </a:xfrm>
        </p:spPr>
        <p:txBody>
          <a:bodyPr/>
          <a:lstStyle/>
          <a:p>
            <a:endParaRPr lang="en-US" dirty="0"/>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dirty="0"/>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CA" dirty="0"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9/22/2016</a:t>
            </a:fld>
            <a:endParaRPr lang="en-US" dirty="0"/>
          </a:p>
        </p:txBody>
      </p:sp>
      <p:sp>
        <p:nvSpPr>
          <p:cNvPr id="5" name="Footer Placeholder 4"/>
          <p:cNvSpPr>
            <a:spLocks noGrp="1"/>
          </p:cNvSpPr>
          <p:nvPr>
            <p:ph type="ftr" sz="quarter" idx="11"/>
          </p:nvPr>
        </p:nvSpPr>
        <p:spPr>
          <a:xfrm>
            <a:off x="174812" y="6356350"/>
            <a:ext cx="5311588" cy="365125"/>
          </a:xfrm>
        </p:spPr>
        <p:txBody>
          <a:bodyPr/>
          <a:lstStyle/>
          <a:p>
            <a:endParaRPr lang="en-US" dirty="0"/>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dirty="0"/>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CA" dirty="0"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CA"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9/22/2016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9/22/2016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CA"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9/22/2016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dirty="0"/>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9/22/2016</a:t>
            </a:fld>
            <a:endParaRPr lang="en-US" dirty="0"/>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dirty="0"/>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AJ0NL3fE6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hXnXWgWcTkQ&amp;list=PL9oNoOc2PqtfBpjQA3W0DUFNmT9Qw1UP6&amp;index=2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0124" y="3240350"/>
            <a:ext cx="6999244" cy="2017263"/>
          </a:xfrm>
        </p:spPr>
        <p:txBody>
          <a:bodyPr>
            <a:normAutofit/>
          </a:bodyPr>
          <a:lstStyle/>
          <a:p>
            <a:r>
              <a:rPr lang="en-US" dirty="0" smtClean="0"/>
              <a:t>Canadians Abroad</a:t>
            </a:r>
            <a:endParaRPr lang="en-US" dirty="0"/>
          </a:p>
        </p:txBody>
      </p:sp>
      <p:sp>
        <p:nvSpPr>
          <p:cNvPr id="3" name="Subtitle 2"/>
          <p:cNvSpPr>
            <a:spLocks noGrp="1"/>
          </p:cNvSpPr>
          <p:nvPr>
            <p:ph type="subTitle" idx="1"/>
          </p:nvPr>
        </p:nvSpPr>
        <p:spPr>
          <a:xfrm>
            <a:off x="2423604" y="5257800"/>
            <a:ext cx="6235764" cy="974324"/>
          </a:xfrm>
        </p:spPr>
        <p:txBody>
          <a:bodyPr>
            <a:normAutofit/>
          </a:bodyPr>
          <a:lstStyle/>
          <a:p>
            <a:r>
              <a:rPr lang="en-US" sz="2800" dirty="0" smtClean="0"/>
              <a:t>What to know before you travel…</a:t>
            </a:r>
            <a:endParaRPr lang="en-US" sz="2800" dirty="0"/>
          </a:p>
        </p:txBody>
      </p:sp>
      <p:pic>
        <p:nvPicPr>
          <p:cNvPr id="1026" name="Picture 2" descr="http://ts2.mm.bing.net/th?id=HN.608051199306827852&amp;w=201&amp;h=135&amp;c=7&amp;rs=1&amp;qlt=90&amp;o=4&amp;pid=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410" y="341251"/>
            <a:ext cx="3510144" cy="2357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91850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33996" y="2547031"/>
            <a:ext cx="6454066" cy="1398494"/>
          </a:xfrm>
        </p:spPr>
        <p:txBody>
          <a:bodyPr/>
          <a:lstStyle/>
          <a:p>
            <a:r>
              <a:rPr lang="en-US" dirty="0" smtClean="0"/>
              <a:t>Medications/Drugs and Travelling…</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05998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199" y="342900"/>
            <a:ext cx="6508377" cy="1143000"/>
          </a:xfrm>
        </p:spPr>
        <p:txBody>
          <a:bodyPr/>
          <a:lstStyle/>
          <a:p>
            <a:r>
              <a:rPr lang="en-US" dirty="0" smtClean="0"/>
              <a:t>Do’s</a:t>
            </a:r>
            <a:endParaRPr lang="en-US" dirty="0"/>
          </a:p>
        </p:txBody>
      </p:sp>
      <p:sp>
        <p:nvSpPr>
          <p:cNvPr id="5" name="Content Placeholder 4"/>
          <p:cNvSpPr>
            <a:spLocks noGrp="1"/>
          </p:cNvSpPr>
          <p:nvPr>
            <p:ph idx="1"/>
          </p:nvPr>
        </p:nvSpPr>
        <p:spPr>
          <a:xfrm>
            <a:off x="457199" y="1664626"/>
            <a:ext cx="5447139" cy="4461537"/>
          </a:xfrm>
        </p:spPr>
        <p:txBody>
          <a:bodyPr/>
          <a:lstStyle/>
          <a:p>
            <a:r>
              <a:rPr lang="en-US" dirty="0" smtClean="0"/>
              <a:t>Find out if your prescription medications are legal in the countries your planning to visit. </a:t>
            </a:r>
          </a:p>
          <a:p>
            <a:r>
              <a:rPr lang="en-US" dirty="0" smtClean="0"/>
              <a:t>Pack your luggage yourself and never leave it unattended.</a:t>
            </a:r>
          </a:p>
          <a:p>
            <a:r>
              <a:rPr lang="en-US" dirty="0" smtClean="0"/>
              <a:t>Keep an eye on your child’s backpack, toys and stuffed animals.</a:t>
            </a:r>
          </a:p>
          <a:p>
            <a:r>
              <a:rPr lang="en-US" dirty="0" smtClean="0"/>
              <a:t>Find out if certain areas are unsafe so you are not suddenly in the wrong place at the wrong time. </a:t>
            </a:r>
            <a:endParaRPr lang="en-US" dirty="0"/>
          </a:p>
        </p:txBody>
      </p:sp>
      <p:pic>
        <p:nvPicPr>
          <p:cNvPr id="6" name="Picture 5" descr="bottle-of-pills-300x197.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7028" y="2209800"/>
            <a:ext cx="2941262" cy="2501900"/>
          </a:xfrm>
          <a:prstGeom prst="rect">
            <a:avLst/>
          </a:prstGeom>
        </p:spPr>
      </p:pic>
    </p:spTree>
    <p:extLst>
      <p:ext uri="{BB962C8B-B14F-4D97-AF65-F5344CB8AC3E}">
        <p14:creationId xmlns:p14="http://schemas.microsoft.com/office/powerpoint/2010/main" val="27967529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6600"/>
            <a:ext cx="6508377" cy="1143000"/>
          </a:xfrm>
        </p:spPr>
        <p:txBody>
          <a:bodyPr/>
          <a:lstStyle/>
          <a:p>
            <a:r>
              <a:rPr lang="en-US" dirty="0" smtClean="0"/>
              <a:t>Don’t….</a:t>
            </a:r>
            <a:endParaRPr lang="en-US" dirty="0"/>
          </a:p>
        </p:txBody>
      </p:sp>
      <p:sp>
        <p:nvSpPr>
          <p:cNvPr id="3" name="Content Placeholder 2"/>
          <p:cNvSpPr>
            <a:spLocks noGrp="1"/>
          </p:cNvSpPr>
          <p:nvPr>
            <p:ph idx="1"/>
          </p:nvPr>
        </p:nvSpPr>
        <p:spPr>
          <a:xfrm>
            <a:off x="457200" y="1887720"/>
            <a:ext cx="5189681" cy="4238443"/>
          </a:xfrm>
        </p:spPr>
        <p:txBody>
          <a:bodyPr/>
          <a:lstStyle/>
          <a:p>
            <a:r>
              <a:rPr lang="en-US" dirty="0" smtClean="0"/>
              <a:t>Be fouled into smuggling drugs in exchange for money or a free vacation. </a:t>
            </a:r>
          </a:p>
          <a:p>
            <a:r>
              <a:rPr lang="en-US" dirty="0" smtClean="0"/>
              <a:t>Carry parcels, gifts or luggage for other people across borders through customs under ANY circumstances. </a:t>
            </a:r>
          </a:p>
          <a:p>
            <a:r>
              <a:rPr lang="en-US" dirty="0" smtClean="0"/>
              <a:t>Give into the temptation to use drugs. Different countries have different laws regards drugs. </a:t>
            </a:r>
            <a:endParaRPr lang="en-US" dirty="0"/>
          </a:p>
        </p:txBody>
      </p:sp>
      <p:pic>
        <p:nvPicPr>
          <p:cNvPr id="4" name="Picture 3" descr="article-2417927-1BC38047000005DC-706_634x787.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837653" y="2057400"/>
            <a:ext cx="2980976" cy="3700360"/>
          </a:xfrm>
          <a:prstGeom prst="rect">
            <a:avLst/>
          </a:prstGeom>
        </p:spPr>
      </p:pic>
    </p:spTree>
    <p:extLst>
      <p:ext uri="{BB962C8B-B14F-4D97-AF65-F5344CB8AC3E}">
        <p14:creationId xmlns:p14="http://schemas.microsoft.com/office/powerpoint/2010/main" val="42868144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Drugs and Travel - Beware</a:t>
            </a:r>
            <a:endParaRPr lang="en-US" dirty="0"/>
          </a:p>
        </p:txBody>
      </p:sp>
      <p:sp>
        <p:nvSpPr>
          <p:cNvPr id="3" name="Content Placeholder 2"/>
          <p:cNvSpPr>
            <a:spLocks noGrp="1"/>
          </p:cNvSpPr>
          <p:nvPr>
            <p:ph idx="1"/>
          </p:nvPr>
        </p:nvSpPr>
        <p:spPr/>
        <p:txBody>
          <a:bodyPr>
            <a:normAutofit fontScale="92500"/>
          </a:bodyPr>
          <a:lstStyle/>
          <a:p>
            <a:r>
              <a:rPr lang="en-US" dirty="0" smtClean="0"/>
              <a:t>Canadians can get into trouble for buying, selling, using or transporting drugs. </a:t>
            </a:r>
          </a:p>
          <a:p>
            <a:r>
              <a:rPr lang="en-US" dirty="0" smtClean="0"/>
              <a:t>You are subject to the laws of the country you are in, not Canadian law. </a:t>
            </a:r>
          </a:p>
          <a:p>
            <a:r>
              <a:rPr lang="en-US" dirty="0" smtClean="0"/>
              <a:t>Some people smuggle drugs to earn some </a:t>
            </a:r>
            <a:r>
              <a:rPr lang="en-US" smtClean="0"/>
              <a:t>quick cash, </a:t>
            </a:r>
            <a:r>
              <a:rPr lang="en-US" dirty="0" smtClean="0"/>
              <a:t>but may face heavy fines, jail time or the death penalty. </a:t>
            </a:r>
          </a:p>
          <a:p>
            <a:r>
              <a:rPr lang="en-US" dirty="0" smtClean="0"/>
              <a:t>Most traffickers prey on women or young travellers. </a:t>
            </a:r>
          </a:p>
          <a:p>
            <a:r>
              <a:rPr lang="en-US" dirty="0" smtClean="0"/>
              <a:t>In some countries you can be charged with being with a person suspected or a crime. </a:t>
            </a:r>
            <a:endParaRPr lang="en-US" dirty="0"/>
          </a:p>
        </p:txBody>
      </p:sp>
    </p:spTree>
    <p:extLst>
      <p:ext uri="{BB962C8B-B14F-4D97-AF65-F5344CB8AC3E}">
        <p14:creationId xmlns:p14="http://schemas.microsoft.com/office/powerpoint/2010/main" val="28742104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42900"/>
            <a:ext cx="6508377" cy="1143000"/>
          </a:xfrm>
        </p:spPr>
        <p:txBody>
          <a:bodyPr/>
          <a:lstStyle/>
          <a:p>
            <a:r>
              <a:rPr lang="en-US" dirty="0" smtClean="0"/>
              <a:t>Canadian Consular </a:t>
            </a:r>
            <a:endParaRPr lang="en-CA" dirty="0"/>
          </a:p>
        </p:txBody>
      </p:sp>
      <p:sp>
        <p:nvSpPr>
          <p:cNvPr id="3" name="Content Placeholder 2"/>
          <p:cNvSpPr>
            <a:spLocks noGrp="1"/>
          </p:cNvSpPr>
          <p:nvPr>
            <p:ph idx="1"/>
          </p:nvPr>
        </p:nvSpPr>
        <p:spPr>
          <a:xfrm>
            <a:off x="457199" y="1589104"/>
            <a:ext cx="6671570" cy="4537060"/>
          </a:xfrm>
        </p:spPr>
        <p:txBody>
          <a:bodyPr>
            <a:normAutofit fontScale="85000" lnSpcReduction="20000"/>
          </a:bodyPr>
          <a:lstStyle/>
          <a:p>
            <a:r>
              <a:rPr lang="en-CA" dirty="0" smtClean="0"/>
              <a:t>In 150 </a:t>
            </a:r>
            <a:r>
              <a:rPr lang="en-CA" dirty="0"/>
              <a:t>countries worldwide, Foreign Affairs, Trade and Development Canada is ready to assist Canadians travelling, working, studying or living </a:t>
            </a:r>
            <a:r>
              <a:rPr lang="en-CA" dirty="0" smtClean="0"/>
              <a:t>abroad.</a:t>
            </a:r>
          </a:p>
          <a:p>
            <a:r>
              <a:rPr lang="en-CA" dirty="0" smtClean="0"/>
              <a:t> </a:t>
            </a:r>
            <a:r>
              <a:rPr lang="en-CA" dirty="0"/>
              <a:t>The following list includes some examples of consular services (see travel.gc.ca/ </a:t>
            </a:r>
            <a:r>
              <a:rPr lang="en-CA" dirty="0" smtClean="0"/>
              <a:t>services offered </a:t>
            </a:r>
            <a:r>
              <a:rPr lang="en-CA" dirty="0"/>
              <a:t>for a more complete list). Note that you may have to pay costs associated with some of these services. </a:t>
            </a:r>
            <a:endParaRPr lang="en-CA" dirty="0" smtClean="0"/>
          </a:p>
          <a:p>
            <a:r>
              <a:rPr lang="en-CA" dirty="0" smtClean="0"/>
              <a:t>Services </a:t>
            </a:r>
            <a:r>
              <a:rPr lang="en-CA" dirty="0"/>
              <a:t>offered by consular officials IN EMERGENCIES </a:t>
            </a:r>
            <a:endParaRPr lang="en-CA" dirty="0" smtClean="0"/>
          </a:p>
          <a:p>
            <a:pPr lvl="1"/>
            <a:r>
              <a:rPr lang="en-CA" dirty="0" smtClean="0"/>
              <a:t>Help </a:t>
            </a:r>
            <a:r>
              <a:rPr lang="en-CA" dirty="0"/>
              <a:t>in a medical emergency by providing you with a list of local doctors and hospitals. </a:t>
            </a:r>
          </a:p>
          <a:p>
            <a:pPr lvl="1"/>
            <a:r>
              <a:rPr lang="en-CA" dirty="0" smtClean="0"/>
              <a:t>Help </a:t>
            </a:r>
            <a:r>
              <a:rPr lang="en-CA" dirty="0"/>
              <a:t>arrange for a medical evacuation if a necessary treatment is not available locally. </a:t>
            </a:r>
          </a:p>
          <a:p>
            <a:pPr lvl="1"/>
            <a:r>
              <a:rPr lang="en-CA" dirty="0" smtClean="0"/>
              <a:t>Provide </a:t>
            </a:r>
            <a:r>
              <a:rPr lang="en-CA" dirty="0"/>
              <a:t>advice and contact information on local police and medical services to victims of robbery, sexual assault or other violence. </a:t>
            </a:r>
          </a:p>
          <a:p>
            <a:pPr lvl="1"/>
            <a:r>
              <a:rPr lang="en-CA" dirty="0" smtClean="0"/>
              <a:t>Provide </a:t>
            </a:r>
            <a:r>
              <a:rPr lang="en-CA" dirty="0"/>
              <a:t>assistance in cases of missing persons or the abduction of a child to another country. </a:t>
            </a:r>
          </a:p>
        </p:txBody>
      </p:sp>
    </p:spTree>
    <p:extLst>
      <p:ext uri="{BB962C8B-B14F-4D97-AF65-F5344CB8AC3E}">
        <p14:creationId xmlns:p14="http://schemas.microsoft.com/office/powerpoint/2010/main" val="466958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
            </a:r>
            <a:br>
              <a:rPr lang="en-CA" dirty="0" smtClean="0"/>
            </a:br>
            <a:r>
              <a:rPr lang="en-CA" dirty="0"/>
              <a:t/>
            </a:r>
            <a:br>
              <a:rPr lang="en-CA" dirty="0"/>
            </a:br>
            <a:r>
              <a:rPr lang="en-CA" dirty="0" smtClean="0"/>
              <a:t/>
            </a:r>
            <a:br>
              <a:rPr lang="en-CA" dirty="0" smtClean="0"/>
            </a:br>
            <a:r>
              <a:rPr lang="en-CA" dirty="0"/>
              <a:t/>
            </a:r>
            <a:br>
              <a:rPr lang="en-CA" dirty="0"/>
            </a:br>
            <a:r>
              <a:rPr lang="en-CA" dirty="0" smtClean="0"/>
              <a:t>WHEN </a:t>
            </a:r>
            <a:r>
              <a:rPr lang="en-CA" dirty="0"/>
              <a:t>LEGAL ISSUES ARISE </a:t>
            </a:r>
            <a:br>
              <a:rPr lang="en-CA" dirty="0"/>
            </a:br>
            <a:endParaRPr lang="en-CA" dirty="0"/>
          </a:p>
        </p:txBody>
      </p:sp>
      <p:sp>
        <p:nvSpPr>
          <p:cNvPr id="3" name="Content Placeholder 2"/>
          <p:cNvSpPr>
            <a:spLocks noGrp="1"/>
          </p:cNvSpPr>
          <p:nvPr>
            <p:ph idx="1"/>
          </p:nvPr>
        </p:nvSpPr>
        <p:spPr>
          <a:xfrm>
            <a:off x="457199" y="1819922"/>
            <a:ext cx="6508377" cy="4306241"/>
          </a:xfrm>
        </p:spPr>
        <p:txBody>
          <a:bodyPr>
            <a:normAutofit/>
          </a:bodyPr>
          <a:lstStyle/>
          <a:p>
            <a:pPr lvl="1"/>
            <a:r>
              <a:rPr lang="en-CA" dirty="0" smtClean="0"/>
              <a:t>Provide </a:t>
            </a:r>
            <a:r>
              <a:rPr lang="en-CA" dirty="0"/>
              <a:t>you with a list of local </a:t>
            </a:r>
            <a:r>
              <a:rPr lang="en-CA" dirty="0" smtClean="0"/>
              <a:t>lawyers</a:t>
            </a:r>
            <a:r>
              <a:rPr lang="en-CA" dirty="0"/>
              <a:t> </a:t>
            </a:r>
            <a:r>
              <a:rPr lang="en-CA" dirty="0" smtClean="0"/>
              <a:t>and information about local laws and regulations.</a:t>
            </a:r>
            <a:endParaRPr lang="en-CA" dirty="0"/>
          </a:p>
          <a:p>
            <a:pPr lvl="1"/>
            <a:r>
              <a:rPr lang="en-CA" dirty="0" smtClean="0"/>
              <a:t>Seek </a:t>
            </a:r>
            <a:r>
              <a:rPr lang="en-CA" dirty="0"/>
              <a:t>to ensure you are treated fairly under a country’s laws if you are arrested or </a:t>
            </a:r>
            <a:r>
              <a:rPr lang="en-CA" dirty="0" smtClean="0"/>
              <a:t>detained.</a:t>
            </a:r>
          </a:p>
          <a:p>
            <a:pPr lvl="1"/>
            <a:r>
              <a:rPr lang="en-CA" dirty="0" smtClean="0"/>
              <a:t>Notarize </a:t>
            </a:r>
            <a:r>
              <a:rPr lang="en-CA" dirty="0"/>
              <a:t>certain </a:t>
            </a:r>
            <a:r>
              <a:rPr lang="en-CA" dirty="0" smtClean="0"/>
              <a:t>documents.</a:t>
            </a:r>
          </a:p>
          <a:p>
            <a:pPr lvl="1"/>
            <a:r>
              <a:rPr lang="en-CA" dirty="0" smtClean="0"/>
              <a:t>Obtain </a:t>
            </a:r>
            <a:r>
              <a:rPr lang="en-CA" dirty="0"/>
              <a:t>a criminal record check on your behalf. </a:t>
            </a:r>
          </a:p>
          <a:p>
            <a:pPr lvl="1"/>
            <a:r>
              <a:rPr lang="en-CA" dirty="0" smtClean="0"/>
              <a:t>Investigate </a:t>
            </a:r>
            <a:r>
              <a:rPr lang="en-CA" dirty="0"/>
              <a:t>a crime or death. </a:t>
            </a:r>
          </a:p>
        </p:txBody>
      </p:sp>
    </p:spTree>
    <p:extLst>
      <p:ext uri="{BB962C8B-B14F-4D97-AF65-F5344CB8AC3E}">
        <p14:creationId xmlns:p14="http://schemas.microsoft.com/office/powerpoint/2010/main" val="4269935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WHEN OTHER ISSUES ARISE </a:t>
            </a:r>
            <a:br>
              <a:rPr lang="en-CA" dirty="0"/>
            </a:br>
            <a:endParaRPr lang="en-CA" dirty="0"/>
          </a:p>
        </p:txBody>
      </p:sp>
      <p:sp>
        <p:nvSpPr>
          <p:cNvPr id="3" name="Content Placeholder 2"/>
          <p:cNvSpPr>
            <a:spLocks noGrp="1"/>
          </p:cNvSpPr>
          <p:nvPr>
            <p:ph idx="1"/>
          </p:nvPr>
        </p:nvSpPr>
        <p:spPr>
          <a:xfrm>
            <a:off x="457199" y="1695636"/>
            <a:ext cx="6508377" cy="4430528"/>
          </a:xfrm>
        </p:spPr>
        <p:txBody>
          <a:bodyPr>
            <a:normAutofit lnSpcReduction="10000"/>
          </a:bodyPr>
          <a:lstStyle/>
          <a:p>
            <a:pPr lvl="1"/>
            <a:r>
              <a:rPr lang="en-CA" dirty="0" smtClean="0"/>
              <a:t>Replace </a:t>
            </a:r>
            <a:r>
              <a:rPr lang="en-CA" dirty="0"/>
              <a:t>a lost, stolen, </a:t>
            </a:r>
            <a:r>
              <a:rPr lang="en-CA" dirty="0" smtClean="0"/>
              <a:t>damaged </a:t>
            </a:r>
            <a:r>
              <a:rPr lang="en-CA" dirty="0"/>
              <a:t>or expired passport. </a:t>
            </a:r>
          </a:p>
          <a:p>
            <a:pPr lvl="1"/>
            <a:r>
              <a:rPr lang="en-CA" dirty="0"/>
              <a:t>Contact relatives or friends to request assistance in sending you money or airline tickets. </a:t>
            </a:r>
          </a:p>
          <a:p>
            <a:pPr lvl="1"/>
            <a:r>
              <a:rPr lang="en-CA" dirty="0"/>
              <a:t>Transfer funds if urgent financial assistance is required.</a:t>
            </a:r>
          </a:p>
          <a:p>
            <a:pPr lvl="1"/>
            <a:r>
              <a:rPr lang="en-CA" dirty="0"/>
              <a:t> Contact next of kin, with your authorization, if you have had an accident or are detained by police. </a:t>
            </a:r>
          </a:p>
          <a:p>
            <a:pPr lvl="1"/>
            <a:r>
              <a:rPr lang="en-CA" dirty="0" smtClean="0"/>
              <a:t>Provide </a:t>
            </a:r>
            <a:r>
              <a:rPr lang="en-CA" dirty="0"/>
              <a:t>advice about burying a Canadian abroad or assist in repatriating the remains to </a:t>
            </a:r>
            <a:r>
              <a:rPr lang="en-CA" dirty="0" smtClean="0"/>
              <a:t>Canada.</a:t>
            </a:r>
          </a:p>
          <a:p>
            <a:pPr lvl="1"/>
            <a:r>
              <a:rPr lang="en-CA" dirty="0" smtClean="0"/>
              <a:t>Advise </a:t>
            </a:r>
            <a:r>
              <a:rPr lang="en-CA" dirty="0"/>
              <a:t>local police in Canada to contact next of kin in case of death. </a:t>
            </a:r>
          </a:p>
          <a:p>
            <a:pPr lvl="1"/>
            <a:r>
              <a:rPr lang="en-CA" dirty="0" smtClean="0"/>
              <a:t>Request </a:t>
            </a:r>
            <a:r>
              <a:rPr lang="en-CA" dirty="0"/>
              <a:t>that local authorities investigate suspicious circumstances in the event of an alleged or apparent crime or </a:t>
            </a:r>
            <a:r>
              <a:rPr lang="en-CA" dirty="0" smtClean="0"/>
              <a:t>death</a:t>
            </a:r>
            <a:endParaRPr lang="en-CA" dirty="0"/>
          </a:p>
        </p:txBody>
      </p:sp>
    </p:spTree>
    <p:extLst>
      <p:ext uri="{BB962C8B-B14F-4D97-AF65-F5344CB8AC3E}">
        <p14:creationId xmlns:p14="http://schemas.microsoft.com/office/powerpoint/2010/main" val="10748761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a </a:t>
            </a:r>
            <a:r>
              <a:rPr lang="en-US" dirty="0" err="1" smtClean="0"/>
              <a:t>travellers</a:t>
            </a:r>
            <a:r>
              <a:rPr lang="en-US" dirty="0" smtClean="0"/>
              <a:t> checklist…</a:t>
            </a:r>
            <a:endParaRPr lang="en-CA" dirty="0"/>
          </a:p>
        </p:txBody>
      </p:sp>
      <p:sp>
        <p:nvSpPr>
          <p:cNvPr id="3" name="Content Placeholder 2"/>
          <p:cNvSpPr>
            <a:spLocks noGrp="1"/>
          </p:cNvSpPr>
          <p:nvPr>
            <p:ph idx="1"/>
          </p:nvPr>
        </p:nvSpPr>
        <p:spPr>
          <a:xfrm>
            <a:off x="457199" y="2209800"/>
            <a:ext cx="7665869" cy="3916363"/>
          </a:xfrm>
        </p:spPr>
        <p:txBody>
          <a:bodyPr>
            <a:normAutofit/>
          </a:bodyPr>
          <a:lstStyle/>
          <a:p>
            <a:r>
              <a:rPr lang="en-US" sz="2800" dirty="0" smtClean="0"/>
              <a:t>Using all of the information discussed create your own </a:t>
            </a:r>
            <a:r>
              <a:rPr lang="en-US" sz="2800" b="1" u="sng" dirty="0" smtClean="0"/>
              <a:t>personal travel checklist</a:t>
            </a:r>
          </a:p>
          <a:p>
            <a:pPr lvl="1"/>
            <a:r>
              <a:rPr lang="en-US" sz="2400" dirty="0" smtClean="0"/>
              <a:t>This will be something you should check before you travel!</a:t>
            </a:r>
          </a:p>
          <a:p>
            <a:pPr lvl="2"/>
            <a:r>
              <a:rPr lang="en-US" sz="2400" dirty="0" smtClean="0"/>
              <a:t>MUST have at least 10 items!!!</a:t>
            </a:r>
          </a:p>
          <a:p>
            <a:pPr lvl="3"/>
            <a:r>
              <a:rPr lang="en-US" sz="2400" dirty="0" smtClean="0"/>
              <a:t>Example:</a:t>
            </a:r>
          </a:p>
          <a:p>
            <a:pPr lvl="5"/>
            <a:r>
              <a:rPr lang="en-US" sz="2400" dirty="0" smtClean="0"/>
              <a:t>Valid Passport </a:t>
            </a:r>
            <a:endParaRPr lang="en-CA" sz="2400" dirty="0"/>
          </a:p>
        </p:txBody>
      </p:sp>
    </p:spTree>
    <p:extLst>
      <p:ext uri="{BB962C8B-B14F-4D97-AF65-F5344CB8AC3E}">
        <p14:creationId xmlns:p14="http://schemas.microsoft.com/office/powerpoint/2010/main" val="702868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Passports</a:t>
            </a:r>
            <a:endParaRPr lang="en-US" dirty="0"/>
          </a:p>
        </p:txBody>
      </p:sp>
      <p:sp>
        <p:nvSpPr>
          <p:cNvPr id="3" name="Content Placeholder 2"/>
          <p:cNvSpPr>
            <a:spLocks noGrp="1"/>
          </p:cNvSpPr>
          <p:nvPr>
            <p:ph idx="1"/>
          </p:nvPr>
        </p:nvSpPr>
        <p:spPr>
          <a:xfrm>
            <a:off x="457199" y="2209800"/>
            <a:ext cx="6185181" cy="3916363"/>
          </a:xfrm>
        </p:spPr>
        <p:txBody>
          <a:bodyPr>
            <a:normAutofit fontScale="92500" lnSpcReduction="20000"/>
          </a:bodyPr>
          <a:lstStyle/>
          <a:p>
            <a:r>
              <a:rPr lang="en-US" dirty="0" smtClean="0"/>
              <a:t>A </a:t>
            </a:r>
            <a:r>
              <a:rPr lang="en-US" dirty="0"/>
              <a:t>passport is the only reliable and universally accepted travel identification </a:t>
            </a:r>
            <a:r>
              <a:rPr lang="en-US" dirty="0" smtClean="0"/>
              <a:t>document, it </a:t>
            </a:r>
            <a:r>
              <a:rPr lang="en-US" dirty="0"/>
              <a:t>proves that you have a right to return to Canada</a:t>
            </a:r>
            <a:r>
              <a:rPr lang="en-US" dirty="0" smtClean="0"/>
              <a:t>.</a:t>
            </a:r>
          </a:p>
          <a:p>
            <a:r>
              <a:rPr lang="en-US" dirty="0" smtClean="0"/>
              <a:t>Good for 5 or 10 years.</a:t>
            </a:r>
          </a:p>
          <a:p>
            <a:r>
              <a:rPr lang="en-US" dirty="0" smtClean="0"/>
              <a:t>Most countries require your passport to be valid for 3-6 months beyond your departure date. </a:t>
            </a:r>
          </a:p>
          <a:p>
            <a:r>
              <a:rPr lang="en-US" dirty="0" smtClean="0"/>
              <a:t>Damage passports must be replaced immediately. </a:t>
            </a:r>
          </a:p>
          <a:p>
            <a:r>
              <a:rPr lang="en-US" dirty="0" smtClean="0"/>
              <a:t>Recommended that your scan or photocopy your passport and email it to yourself or up load it to the cloud. </a:t>
            </a:r>
            <a:endParaRPr lang="en-US" dirty="0"/>
          </a:p>
          <a:p>
            <a:endParaRPr lang="en-US" dirty="0"/>
          </a:p>
        </p:txBody>
      </p:sp>
      <p:pic>
        <p:nvPicPr>
          <p:cNvPr id="5" name="Picture 4" descr="canada-passport.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513700" y="2739384"/>
            <a:ext cx="2068187" cy="2188216"/>
          </a:xfrm>
          <a:prstGeom prst="rect">
            <a:avLst/>
          </a:prstGeom>
        </p:spPr>
      </p:pic>
    </p:spTree>
    <p:extLst>
      <p:ext uri="{BB962C8B-B14F-4D97-AF65-F5344CB8AC3E}">
        <p14:creationId xmlns:p14="http://schemas.microsoft.com/office/powerpoint/2010/main" val="416225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Passports	</a:t>
            </a:r>
            <a:endParaRPr lang="en-US" dirty="0"/>
          </a:p>
        </p:txBody>
      </p:sp>
      <p:sp>
        <p:nvSpPr>
          <p:cNvPr id="3" name="Content Placeholder 2"/>
          <p:cNvSpPr>
            <a:spLocks noGrp="1"/>
          </p:cNvSpPr>
          <p:nvPr>
            <p:ph idx="1"/>
          </p:nvPr>
        </p:nvSpPr>
        <p:spPr/>
        <p:txBody>
          <a:bodyPr/>
          <a:lstStyle/>
          <a:p>
            <a:r>
              <a:rPr lang="en-US" dirty="0">
                <a:hlinkClick r:id="rId2"/>
              </a:rPr>
              <a:t>https://www.youtube.com/watch?v=</a:t>
            </a:r>
            <a:r>
              <a:rPr lang="en-US" dirty="0" smtClean="0">
                <a:hlinkClick r:id="rId2"/>
              </a:rPr>
              <a:t>AJ0NL3fE6uk</a:t>
            </a:r>
            <a:r>
              <a:rPr lang="en-US" dirty="0" smtClean="0"/>
              <a:t> </a:t>
            </a:r>
            <a:endParaRPr lang="en-US" dirty="0"/>
          </a:p>
        </p:txBody>
      </p:sp>
    </p:spTree>
    <p:extLst>
      <p:ext uri="{BB962C8B-B14F-4D97-AF65-F5344CB8AC3E}">
        <p14:creationId xmlns:p14="http://schemas.microsoft.com/office/powerpoint/2010/main" val="1134103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Visas	</a:t>
            </a:r>
            <a:endParaRPr lang="en-US" dirty="0"/>
          </a:p>
        </p:txBody>
      </p:sp>
      <p:sp>
        <p:nvSpPr>
          <p:cNvPr id="3" name="Content Placeholder 2"/>
          <p:cNvSpPr>
            <a:spLocks noGrp="1"/>
          </p:cNvSpPr>
          <p:nvPr>
            <p:ph idx="1"/>
          </p:nvPr>
        </p:nvSpPr>
        <p:spPr>
          <a:xfrm>
            <a:off x="457199" y="2209800"/>
            <a:ext cx="6508377" cy="3916363"/>
          </a:xfrm>
        </p:spPr>
        <p:txBody>
          <a:bodyPr>
            <a:normAutofit fontScale="92500" lnSpcReduction="20000"/>
          </a:bodyPr>
          <a:lstStyle/>
          <a:p>
            <a:r>
              <a:rPr lang="en-US" dirty="0"/>
              <a:t>A visa is an official document, usually stamped or glued inside a passport, giving permission from a foreign authority for you to enter a country</a:t>
            </a:r>
            <a:r>
              <a:rPr lang="en-US" dirty="0" smtClean="0"/>
              <a:t>.</a:t>
            </a:r>
          </a:p>
          <a:p>
            <a:r>
              <a:rPr lang="en-US" dirty="0"/>
              <a:t>Requirements, fees and processing times vary, depending on the country and type of visa you need. </a:t>
            </a:r>
            <a:endParaRPr lang="en-US" dirty="0" smtClean="0"/>
          </a:p>
          <a:p>
            <a:r>
              <a:rPr lang="en-US" dirty="0" smtClean="0"/>
              <a:t>The </a:t>
            </a:r>
            <a:r>
              <a:rPr lang="en-US" dirty="0"/>
              <a:t>most common categories are business, work, student and tourist visas.</a:t>
            </a:r>
          </a:p>
          <a:p>
            <a:r>
              <a:rPr lang="en-US" dirty="0" smtClean="0"/>
              <a:t>Many </a:t>
            </a:r>
            <a:r>
              <a:rPr lang="en-US" dirty="0"/>
              <a:t>countries require visas for entry or for extended </a:t>
            </a:r>
            <a:r>
              <a:rPr lang="en-US" dirty="0" smtClean="0"/>
              <a:t>stays. In most countries this is 90 days.</a:t>
            </a:r>
          </a:p>
          <a:p>
            <a:r>
              <a:rPr lang="en-US" dirty="0" smtClean="0"/>
              <a:t>Check voyage.gc.ca to know whether </a:t>
            </a:r>
            <a:r>
              <a:rPr lang="en-US" dirty="0"/>
              <a:t>you need a visa and get it well in advance of your trip.</a:t>
            </a:r>
          </a:p>
        </p:txBody>
      </p:sp>
      <p:pic>
        <p:nvPicPr>
          <p:cNvPr id="5" name="Picture 4" descr="canadian-passport-stamps-20691615.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38557" y="98318"/>
            <a:ext cx="2917840" cy="1976837"/>
          </a:xfrm>
          <a:prstGeom prst="rect">
            <a:avLst/>
          </a:prstGeom>
        </p:spPr>
      </p:pic>
    </p:spTree>
    <p:extLst>
      <p:ext uri="{BB962C8B-B14F-4D97-AF65-F5344CB8AC3E}">
        <p14:creationId xmlns:p14="http://schemas.microsoft.com/office/powerpoint/2010/main" val="405710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42900"/>
            <a:ext cx="6508377" cy="1143000"/>
          </a:xfrm>
        </p:spPr>
        <p:txBody>
          <a:bodyPr/>
          <a:lstStyle/>
          <a:p>
            <a:r>
              <a:rPr lang="en-US" dirty="0" smtClean="0"/>
              <a:t>Travel Insurance</a:t>
            </a:r>
            <a:endParaRPr lang="en-US" dirty="0"/>
          </a:p>
        </p:txBody>
      </p:sp>
      <p:sp>
        <p:nvSpPr>
          <p:cNvPr id="3" name="Content Placeholder 2"/>
          <p:cNvSpPr>
            <a:spLocks noGrp="1"/>
          </p:cNvSpPr>
          <p:nvPr>
            <p:ph idx="1"/>
          </p:nvPr>
        </p:nvSpPr>
        <p:spPr>
          <a:xfrm>
            <a:off x="457199" y="2282425"/>
            <a:ext cx="8382143" cy="3843739"/>
          </a:xfrm>
        </p:spPr>
        <p:txBody>
          <a:bodyPr>
            <a:normAutofit fontScale="92500" lnSpcReduction="20000"/>
          </a:bodyPr>
          <a:lstStyle/>
          <a:p>
            <a:r>
              <a:rPr lang="en-US" dirty="0" smtClean="0"/>
              <a:t>OHIP (Ontario Health Insurance Program) does not cover you outside of Canada including the USA. </a:t>
            </a:r>
          </a:p>
          <a:p>
            <a:r>
              <a:rPr lang="en-US" dirty="0"/>
              <a:t>Your travel insurance should include health, life and disability coverage that will help you avoid large expenses, such as the cost of hospitalization or medical treatment outside Canada</a:t>
            </a:r>
            <a:r>
              <a:rPr lang="en-US" dirty="0" smtClean="0"/>
              <a:t>.</a:t>
            </a:r>
          </a:p>
          <a:p>
            <a:r>
              <a:rPr lang="en-US" dirty="0" smtClean="0"/>
              <a:t>If a Travel Advisory has been issued for that country, your insurance may not be valid. </a:t>
            </a:r>
          </a:p>
          <a:p>
            <a:r>
              <a:rPr lang="en-US" dirty="0" smtClean="0"/>
              <a:t> </a:t>
            </a:r>
            <a:r>
              <a:rPr lang="en-US" dirty="0"/>
              <a:t>If you are flying, being insured for flight cancellation, trip interruption, lost luggage and document replacement will save you from major disruptions and additional costs</a:t>
            </a:r>
            <a:r>
              <a:rPr lang="en-US" dirty="0" smtClean="0"/>
              <a:t>.</a:t>
            </a:r>
          </a:p>
          <a:p>
            <a:r>
              <a:rPr lang="en-US" dirty="0" smtClean="0"/>
              <a:t> </a:t>
            </a:r>
            <a:r>
              <a:rPr lang="en-US" dirty="0"/>
              <a:t>If you are travelling by car, make sure you have driver and vehicle coverage in case you have an accident abroad.</a:t>
            </a:r>
          </a:p>
        </p:txBody>
      </p:sp>
      <p:pic>
        <p:nvPicPr>
          <p:cNvPr id="4" name="Picture 3" descr="Travel-Insurance-Sign-300x255.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31969" y="205932"/>
            <a:ext cx="2623142" cy="1798608"/>
          </a:xfrm>
          <a:prstGeom prst="rect">
            <a:avLst/>
          </a:prstGeom>
        </p:spPr>
      </p:pic>
    </p:spTree>
    <p:extLst>
      <p:ext uri="{BB962C8B-B14F-4D97-AF65-F5344CB8AC3E}">
        <p14:creationId xmlns:p14="http://schemas.microsoft.com/office/powerpoint/2010/main" val="1579936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Immunization &amp; Vaccines</a:t>
            </a:r>
            <a:endParaRPr lang="en-CA" dirty="0"/>
          </a:p>
        </p:txBody>
      </p:sp>
      <p:sp>
        <p:nvSpPr>
          <p:cNvPr id="3" name="Content Placeholder 2"/>
          <p:cNvSpPr>
            <a:spLocks noGrp="1"/>
          </p:cNvSpPr>
          <p:nvPr>
            <p:ph idx="1"/>
          </p:nvPr>
        </p:nvSpPr>
        <p:spPr>
          <a:xfrm>
            <a:off x="457199" y="2209800"/>
            <a:ext cx="6875756" cy="3916363"/>
          </a:xfrm>
        </p:spPr>
        <p:txBody>
          <a:bodyPr/>
          <a:lstStyle/>
          <a:p>
            <a:r>
              <a:rPr lang="en-CA" dirty="0"/>
              <a:t>When travelling abroad, you may be at risk for a number of illnesses that can be prevented by vaccination (</a:t>
            </a:r>
            <a:r>
              <a:rPr lang="en-CA" dirty="0" err="1"/>
              <a:t>ie</a:t>
            </a:r>
            <a:r>
              <a:rPr lang="en-CA" dirty="0"/>
              <a:t>. Measles, polio, flu, </a:t>
            </a:r>
            <a:r>
              <a:rPr lang="en-CA" dirty="0" smtClean="0"/>
              <a:t>Hepatitis </a:t>
            </a:r>
            <a:r>
              <a:rPr lang="en-CA" dirty="0"/>
              <a:t>A&amp;B)</a:t>
            </a:r>
          </a:p>
          <a:p>
            <a:r>
              <a:rPr lang="en-CA" dirty="0"/>
              <a:t>Some countries require proof of yellow fever vaccination in the past 10 years.</a:t>
            </a:r>
          </a:p>
          <a:p>
            <a:r>
              <a:rPr lang="en-US" dirty="0"/>
              <a:t>In regards to Malaria (a common and deadly tropical disease) there is no vaccine. To prevent Malaria protect yourself against mosquito bites and take anti-malaria medication. </a:t>
            </a:r>
            <a:endParaRPr lang="en-CA" dirty="0"/>
          </a:p>
          <a:p>
            <a:endParaRPr lang="en-CA" dirty="0"/>
          </a:p>
        </p:txBody>
      </p:sp>
    </p:spTree>
    <p:extLst>
      <p:ext uri="{BB962C8B-B14F-4D97-AF65-F5344CB8AC3E}">
        <p14:creationId xmlns:p14="http://schemas.microsoft.com/office/powerpoint/2010/main" val="1373829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Immunization &amp; Vaccines</a:t>
            </a:r>
            <a:endParaRPr lang="en-CA" dirty="0"/>
          </a:p>
        </p:txBody>
      </p:sp>
      <p:sp>
        <p:nvSpPr>
          <p:cNvPr id="3" name="Content Placeholder 2"/>
          <p:cNvSpPr>
            <a:spLocks noGrp="1"/>
          </p:cNvSpPr>
          <p:nvPr>
            <p:ph idx="1"/>
          </p:nvPr>
        </p:nvSpPr>
        <p:spPr/>
        <p:txBody>
          <a:bodyPr/>
          <a:lstStyle/>
          <a:p>
            <a:r>
              <a:rPr lang="en-US" dirty="0"/>
              <a:t>Centre for Disease Control (CDC.org) </a:t>
            </a:r>
          </a:p>
          <a:p>
            <a:endParaRPr lang="en-US" dirty="0"/>
          </a:p>
          <a:p>
            <a:r>
              <a:rPr lang="en-US" dirty="0">
                <a:hlinkClick r:id="rId2"/>
              </a:rPr>
              <a:t>Travel &amp; Health: Disease Prevention</a:t>
            </a:r>
            <a:endParaRPr lang="en-US" dirty="0"/>
          </a:p>
          <a:p>
            <a:endParaRPr lang="en-CA" dirty="0"/>
          </a:p>
        </p:txBody>
      </p:sp>
    </p:spTree>
    <p:extLst>
      <p:ext uri="{BB962C8B-B14F-4D97-AF65-F5344CB8AC3E}">
        <p14:creationId xmlns:p14="http://schemas.microsoft.com/office/powerpoint/2010/main" val="3992549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Money </a:t>
            </a:r>
            <a:endParaRPr lang="en-CA" dirty="0"/>
          </a:p>
        </p:txBody>
      </p:sp>
      <p:sp>
        <p:nvSpPr>
          <p:cNvPr id="3" name="Content Placeholder 2"/>
          <p:cNvSpPr>
            <a:spLocks noGrp="1"/>
          </p:cNvSpPr>
          <p:nvPr>
            <p:ph idx="1"/>
          </p:nvPr>
        </p:nvSpPr>
        <p:spPr/>
        <p:txBody>
          <a:bodyPr>
            <a:normAutofit fontScale="77500" lnSpcReduction="20000"/>
          </a:bodyPr>
          <a:lstStyle/>
          <a:p>
            <a:r>
              <a:rPr lang="en-CA" dirty="0" smtClean="0"/>
              <a:t>Canadian </a:t>
            </a:r>
            <a:r>
              <a:rPr lang="en-CA" dirty="0"/>
              <a:t>currency and traveller’s cheques are rarely accepted abroad. </a:t>
            </a:r>
            <a:endParaRPr lang="en-CA" dirty="0" smtClean="0"/>
          </a:p>
          <a:p>
            <a:r>
              <a:rPr lang="en-CA" dirty="0" smtClean="0"/>
              <a:t>Before </a:t>
            </a:r>
            <a:r>
              <a:rPr lang="en-CA" dirty="0"/>
              <a:t>you leave Canada, consult a bank or foreign currency agent to find out the most appropriate currency to carry. </a:t>
            </a:r>
            <a:endParaRPr lang="en-CA" dirty="0" smtClean="0"/>
          </a:p>
          <a:p>
            <a:r>
              <a:rPr lang="en-CA" dirty="0" smtClean="0"/>
              <a:t>It </a:t>
            </a:r>
            <a:r>
              <a:rPr lang="en-CA" dirty="0"/>
              <a:t>is always a good idea to have a small amount of local currency on hand when you arrive, </a:t>
            </a:r>
            <a:endParaRPr lang="en-CA" dirty="0" smtClean="0"/>
          </a:p>
          <a:p>
            <a:r>
              <a:rPr lang="en-CA" dirty="0" smtClean="0"/>
              <a:t>Check </a:t>
            </a:r>
            <a:r>
              <a:rPr lang="en-CA" dirty="0"/>
              <a:t>currency regulations with your travel agent or the country’s embassy or consulate in Canada. </a:t>
            </a:r>
            <a:endParaRPr lang="en-CA" dirty="0" smtClean="0"/>
          </a:p>
          <a:p>
            <a:r>
              <a:rPr lang="en-CA" dirty="0" smtClean="0"/>
              <a:t>Be </a:t>
            </a:r>
            <a:r>
              <a:rPr lang="en-CA" dirty="0"/>
              <a:t>aware that your debit or credit card may not be accepted abroad. Check with your bank for information on ATM services in other countries. </a:t>
            </a:r>
            <a:endParaRPr lang="en-CA" dirty="0" smtClean="0"/>
          </a:p>
          <a:p>
            <a:r>
              <a:rPr lang="en-CA" dirty="0" smtClean="0"/>
              <a:t>Before </a:t>
            </a:r>
            <a:r>
              <a:rPr lang="en-CA" dirty="0"/>
              <a:t>departure, make arrangements to obtain additional funds if needed. </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2395" y="323850"/>
            <a:ext cx="2638425" cy="173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0068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Foreign Laws</a:t>
            </a:r>
            <a:endParaRPr lang="en-CA" dirty="0"/>
          </a:p>
        </p:txBody>
      </p:sp>
      <p:sp>
        <p:nvSpPr>
          <p:cNvPr id="3" name="Content Placeholder 2"/>
          <p:cNvSpPr>
            <a:spLocks noGrp="1"/>
          </p:cNvSpPr>
          <p:nvPr>
            <p:ph idx="1"/>
          </p:nvPr>
        </p:nvSpPr>
        <p:spPr/>
        <p:txBody>
          <a:bodyPr/>
          <a:lstStyle/>
          <a:p>
            <a:r>
              <a:rPr lang="en-CA" dirty="0" smtClean="0"/>
              <a:t>Familiarize </a:t>
            </a:r>
            <a:r>
              <a:rPr lang="en-CA" dirty="0"/>
              <a:t>yourself with the way of life. Respect that country’s laws, religions, culture, class structure and economic conditions. Although you may not agree with some of the country’s beliefs, remember that you are a visitor. </a:t>
            </a:r>
          </a:p>
          <a:p>
            <a:r>
              <a:rPr lang="en-CA" dirty="0" smtClean="0"/>
              <a:t>Respect </a:t>
            </a:r>
            <a:r>
              <a:rPr lang="en-CA" dirty="0"/>
              <a:t>local dress codes. In many countries, appropriate attire for both sexes is very important and may even be legislated. Penalties for disobeying local laws can be severe.</a:t>
            </a:r>
          </a:p>
        </p:txBody>
      </p:sp>
    </p:spTree>
    <p:extLst>
      <p:ext uri="{BB962C8B-B14F-4D97-AF65-F5344CB8AC3E}">
        <p14:creationId xmlns:p14="http://schemas.microsoft.com/office/powerpoint/2010/main" val="492011136"/>
      </p:ext>
    </p:extLst>
  </p:cSld>
  <p:clrMapOvr>
    <a:masterClrMapping/>
  </p:clrMapOvr>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221</TotalTime>
  <Words>1137</Words>
  <Application>Microsoft Office PowerPoint</Application>
  <PresentationFormat>On-screen Show (4:3)</PresentationFormat>
  <Paragraphs>84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Plaza</vt:lpstr>
      <vt:lpstr>Canadians Abroad</vt:lpstr>
      <vt:lpstr>Passports</vt:lpstr>
      <vt:lpstr>Passports </vt:lpstr>
      <vt:lpstr>Visas </vt:lpstr>
      <vt:lpstr>Travel Insurance</vt:lpstr>
      <vt:lpstr>Immunization &amp; Vaccines</vt:lpstr>
      <vt:lpstr>Immunization &amp; Vaccines</vt:lpstr>
      <vt:lpstr>Money </vt:lpstr>
      <vt:lpstr>Foreign Laws</vt:lpstr>
      <vt:lpstr>Medications/Drugs and Travelling…</vt:lpstr>
      <vt:lpstr>Do’s</vt:lpstr>
      <vt:lpstr>Don’t….</vt:lpstr>
      <vt:lpstr>Drugs and Travel - Beware</vt:lpstr>
      <vt:lpstr>Canadian Consular </vt:lpstr>
      <vt:lpstr>    WHEN LEGAL ISSUES ARISE  </vt:lpstr>
      <vt:lpstr>WHEN OTHER ISSUES ARISE  </vt:lpstr>
      <vt:lpstr>Make a travellers checklist…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Canadians Abroad</dc:title>
  <dc:creator>Anna de Boer</dc:creator>
  <cp:lastModifiedBy>WRDSB</cp:lastModifiedBy>
  <cp:revision>15</cp:revision>
  <dcterms:created xsi:type="dcterms:W3CDTF">2014-09-24T00:06:00Z</dcterms:created>
  <dcterms:modified xsi:type="dcterms:W3CDTF">2016-09-22T14:03:10Z</dcterms:modified>
</cp:coreProperties>
</file>