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9" r:id="rId5"/>
    <p:sldId id="266" r:id="rId6"/>
    <p:sldId id="261" r:id="rId7"/>
    <p:sldId id="258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E0FF-434A-4919-93C9-2CCF289EB532}" type="datetimeFigureOut">
              <a:rPr lang="en-CA" smtClean="0"/>
              <a:t>03/11/2014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01DB-F243-441A-A1B4-5518F3EAAE29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E0FF-434A-4919-93C9-2CCF289EB532}" type="datetimeFigureOut">
              <a:rPr lang="en-CA" smtClean="0"/>
              <a:t>03/11/2014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01DB-F243-441A-A1B4-5518F3EAAE29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E0FF-434A-4919-93C9-2CCF289EB532}" type="datetimeFigureOut">
              <a:rPr lang="en-CA" smtClean="0"/>
              <a:t>03/11/2014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01DB-F243-441A-A1B4-5518F3EAAE29}" type="slidenum">
              <a:rPr lang="en-CA" smtClean="0"/>
              <a:t>‹#›</a:t>
            </a:fld>
            <a:endParaRPr lang="en-CA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E0FF-434A-4919-93C9-2CCF289EB532}" type="datetimeFigureOut">
              <a:rPr lang="en-CA" smtClean="0"/>
              <a:t>03/11/2014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01DB-F243-441A-A1B4-5518F3EAAE29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E0FF-434A-4919-93C9-2CCF289EB532}" type="datetimeFigureOut">
              <a:rPr lang="en-CA" smtClean="0"/>
              <a:t>03/11/2014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01DB-F243-441A-A1B4-5518F3EAAE29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E0FF-434A-4919-93C9-2CCF289EB532}" type="datetimeFigureOut">
              <a:rPr lang="en-CA" smtClean="0"/>
              <a:t>03/11/2014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01DB-F243-441A-A1B4-5518F3EAAE29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E0FF-434A-4919-93C9-2CCF289EB532}" type="datetimeFigureOut">
              <a:rPr lang="en-CA" smtClean="0"/>
              <a:t>03/11/2014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01DB-F243-441A-A1B4-5518F3EAAE29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E0FF-434A-4919-93C9-2CCF289EB532}" type="datetimeFigureOut">
              <a:rPr lang="en-CA" smtClean="0"/>
              <a:t>03/11/2014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01DB-F243-441A-A1B4-5518F3EAAE29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E0FF-434A-4919-93C9-2CCF289EB532}" type="datetimeFigureOut">
              <a:rPr lang="en-CA" smtClean="0"/>
              <a:t>03/11/2014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01DB-F243-441A-A1B4-5518F3EAAE29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E0FF-434A-4919-93C9-2CCF289EB532}" type="datetimeFigureOut">
              <a:rPr lang="en-CA" smtClean="0"/>
              <a:t>03/11/2014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01DB-F243-441A-A1B4-5518F3EAAE29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E0FF-434A-4919-93C9-2CCF289EB532}" type="datetimeFigureOut">
              <a:rPr lang="en-CA" smtClean="0"/>
              <a:t>03/11/2014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01DB-F243-441A-A1B4-5518F3EAAE29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9DBE0FF-434A-4919-93C9-2CCF289EB532}" type="datetimeFigureOut">
              <a:rPr lang="en-CA" smtClean="0"/>
              <a:t>03/11/2014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45701DB-F243-441A-A1B4-5518F3EAAE29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Caribbean &amp; the Economy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97619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Tourist demand for local products increase the price so locals cannot afford them. </a:t>
            </a:r>
          </a:p>
          <a:p>
            <a:r>
              <a:rPr lang="en-US" dirty="0" smtClean="0"/>
              <a:t>Seasonality – when a resort closes for off season (usually due to weather), people are unemployed and there’s less money in the economy</a:t>
            </a:r>
          </a:p>
          <a:p>
            <a:r>
              <a:rPr lang="en-US" dirty="0" smtClean="0"/>
              <a:t>To much foreign investment can cause problems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Impacts of Tourism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81660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Small countries which rely on tourism as a major money maker have problems when:</a:t>
            </a:r>
          </a:p>
          <a:p>
            <a:pPr lvl="1"/>
            <a:r>
              <a:rPr lang="en-US" dirty="0" smtClean="0"/>
              <a:t>Rise in travel costs (gas)</a:t>
            </a:r>
          </a:p>
          <a:p>
            <a:pPr lvl="1"/>
            <a:r>
              <a:rPr lang="en-US" dirty="0" smtClean="0"/>
              <a:t>World recession</a:t>
            </a:r>
          </a:p>
          <a:p>
            <a:pPr lvl="1"/>
            <a:r>
              <a:rPr lang="en-US" dirty="0" smtClean="0"/>
              <a:t>Hurricane damage</a:t>
            </a:r>
          </a:p>
          <a:p>
            <a:r>
              <a:rPr lang="en-US" dirty="0" smtClean="0"/>
              <a:t>Demonstration effect – local culture is lost to cater to the tourist values (clothing, music, eating habits</a:t>
            </a:r>
          </a:p>
          <a:p>
            <a:pPr lvl="1"/>
            <a:r>
              <a:rPr lang="en-US" dirty="0" smtClean="0"/>
              <a:t>Traditional skills are lost (i.e. fisherman now drive tour boats</a:t>
            </a:r>
          </a:p>
          <a:p>
            <a:pPr lvl="1"/>
            <a:r>
              <a:rPr lang="en-US" dirty="0" smtClean="0"/>
              <a:t>Local food – commercialized American (McDonalds)</a:t>
            </a:r>
          </a:p>
          <a:p>
            <a:pPr lvl="1"/>
            <a:r>
              <a:rPr lang="en-US" dirty="0" smtClean="0"/>
              <a:t>Areas of nature and beauty – commercialized</a:t>
            </a:r>
          </a:p>
          <a:p>
            <a:pPr lvl="1"/>
            <a:r>
              <a:rPr lang="en-US" dirty="0" smtClean="0"/>
              <a:t>Increase in crime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cont.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72666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/>
          <a:lstStyle/>
          <a:p>
            <a:r>
              <a:rPr lang="en-US" dirty="0" smtClean="0"/>
              <a:t>Develop tourism slowly and gradually</a:t>
            </a:r>
          </a:p>
          <a:p>
            <a:r>
              <a:rPr lang="en-US" dirty="0" smtClean="0"/>
              <a:t>Limit tourist development to preserve physical and cultural environment</a:t>
            </a:r>
          </a:p>
          <a:p>
            <a:r>
              <a:rPr lang="en-US" dirty="0" smtClean="0"/>
              <a:t>Support non-tourist jobs in the economy</a:t>
            </a:r>
          </a:p>
          <a:p>
            <a:r>
              <a:rPr lang="en-US" dirty="0" smtClean="0"/>
              <a:t>Create tourism-development zones</a:t>
            </a:r>
          </a:p>
          <a:p>
            <a:r>
              <a:rPr lang="en-US" dirty="0" smtClean="0"/>
              <a:t>Give residents equal access to all tourist facilities and amenities</a:t>
            </a:r>
          </a:p>
          <a:p>
            <a:r>
              <a:rPr lang="en-US" dirty="0" smtClean="0"/>
              <a:t>Provide professional tourism development for local people.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Strategies to control negative effects of Tourism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84666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CA" dirty="0" smtClean="0"/>
          </a:p>
          <a:p>
            <a:r>
              <a:rPr lang="en-CA" b="1" dirty="0" smtClean="0"/>
              <a:t>Definition</a:t>
            </a:r>
          </a:p>
          <a:p>
            <a:pPr lvl="1"/>
            <a:r>
              <a:rPr lang="en-CA" dirty="0" smtClean="0"/>
              <a:t> an area characterized by a distinct system of production, trade, movement and consumption of goods and services.</a:t>
            </a:r>
          </a:p>
          <a:p>
            <a:r>
              <a:rPr lang="en-GB" b="1" dirty="0" smtClean="0"/>
              <a:t>Characteristics</a:t>
            </a:r>
            <a:endParaRPr lang="en-CA" dirty="0"/>
          </a:p>
          <a:p>
            <a:pPr lvl="1"/>
            <a:r>
              <a:rPr lang="en-GB" dirty="0" smtClean="0"/>
              <a:t>their </a:t>
            </a:r>
            <a:r>
              <a:rPr lang="en-GB" dirty="0"/>
              <a:t>economics are primarily resource based</a:t>
            </a:r>
            <a:endParaRPr lang="en-CA" dirty="0"/>
          </a:p>
          <a:p>
            <a:pPr lvl="1"/>
            <a:r>
              <a:rPr lang="en-GB" dirty="0" smtClean="0"/>
              <a:t>still </a:t>
            </a:r>
            <a:r>
              <a:rPr lang="en-GB" dirty="0"/>
              <a:t>considered part of the developing world</a:t>
            </a:r>
            <a:endParaRPr lang="en-CA" dirty="0"/>
          </a:p>
          <a:p>
            <a:pPr lvl="1"/>
            <a:r>
              <a:rPr lang="en-GB" dirty="0" smtClean="0"/>
              <a:t>countries </a:t>
            </a:r>
            <a:r>
              <a:rPr lang="en-GB" dirty="0"/>
              <a:t>with less diversified economies and with relatively low standards of living</a:t>
            </a:r>
            <a:endParaRPr lang="en-CA" dirty="0"/>
          </a:p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6000" dirty="0" smtClean="0"/>
              <a:t/>
            </a:r>
            <a:br>
              <a:rPr lang="en-CA" sz="6000" dirty="0" smtClean="0"/>
            </a:br>
            <a:r>
              <a:rPr lang="en-CA" sz="6000" dirty="0" smtClean="0"/>
              <a:t>Economic Region</a:t>
            </a:r>
            <a:br>
              <a:rPr lang="en-CA" sz="6000" dirty="0" smtClean="0"/>
            </a:br>
            <a:endParaRPr lang="en-CA" sz="6000" dirty="0"/>
          </a:p>
        </p:txBody>
      </p:sp>
    </p:spTree>
    <p:extLst>
      <p:ext uri="{BB962C8B-B14F-4D97-AF65-F5344CB8AC3E}">
        <p14:creationId xmlns:p14="http://schemas.microsoft.com/office/powerpoint/2010/main" val="2657043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Tourism is important to the Caribbean economies due to volatile demands of agricultural products (primary industries)</a:t>
            </a:r>
          </a:p>
          <a:p>
            <a:r>
              <a:rPr lang="en-US" dirty="0" smtClean="0"/>
              <a:t>Most tourist come from North America and Europe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Tourism &amp; Economics</a:t>
            </a:r>
            <a:endParaRPr lang="en-CA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634" y="4386263"/>
            <a:ext cx="285750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1700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 smtClean="0"/>
              <a:t>Tourism supports more than 641,000 direct jobs in 2011. 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Workers are involved in such jobs as: </a:t>
            </a:r>
          </a:p>
          <a:p>
            <a:pPr lvl="1"/>
            <a:r>
              <a:rPr lang="en-CA" dirty="0" smtClean="0"/>
              <a:t>Transportation</a:t>
            </a:r>
          </a:p>
          <a:p>
            <a:pPr lvl="1"/>
            <a:r>
              <a:rPr lang="en-CA" dirty="0" smtClean="0"/>
              <a:t>Accommodations</a:t>
            </a:r>
          </a:p>
          <a:p>
            <a:pPr lvl="1"/>
            <a:r>
              <a:rPr lang="en-CA" dirty="0" smtClean="0"/>
              <a:t>Recreation (e.g. Tours, boating)</a:t>
            </a:r>
          </a:p>
          <a:p>
            <a:pPr lvl="1"/>
            <a:r>
              <a:rPr lang="en-CA" dirty="0" smtClean="0"/>
              <a:t>Retail</a:t>
            </a:r>
          </a:p>
          <a:p>
            <a:pPr lvl="1"/>
            <a:r>
              <a:rPr lang="en-CA" dirty="0" smtClean="0"/>
              <a:t>Restaurants</a:t>
            </a:r>
          </a:p>
          <a:p>
            <a:endParaRPr lang="en-CA" dirty="0" smtClean="0"/>
          </a:p>
          <a:p>
            <a:r>
              <a:rPr lang="en-CA" dirty="0" smtClean="0"/>
              <a:t>It is estimated that one all-inclusive resort creates 700-800 jobs. 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Tourism &amp; Jobs</a:t>
            </a: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573016"/>
            <a:ext cx="2286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6568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vs Indirect Jobs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Direct Employment</a:t>
            </a:r>
          </a:p>
          <a:p>
            <a:pPr lvl="1"/>
            <a:r>
              <a:rPr lang="en-US" dirty="0" smtClean="0"/>
              <a:t>Includes jobs generated by companies and government departments that deal directly with the travelling public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 transportation, hotel, travel agent, tourism information office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Indirect Employment</a:t>
            </a:r>
          </a:p>
          <a:p>
            <a:pPr lvl="1"/>
            <a:r>
              <a:rPr lang="en-US" dirty="0" smtClean="0"/>
              <a:t>Are spin off jobs, or those that support the direct employment sector</a:t>
            </a:r>
          </a:p>
          <a:p>
            <a:pPr lvl="2"/>
            <a:r>
              <a:rPr lang="en-US" dirty="0" err="1" smtClean="0"/>
              <a:t>E.g</a:t>
            </a:r>
            <a:r>
              <a:rPr lang="en-US" dirty="0" smtClean="0"/>
              <a:t> printing company for brochures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44100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/>
          </a:bodyPr>
          <a:lstStyle/>
          <a:p>
            <a:r>
              <a:rPr lang="en-CA" dirty="0" smtClean="0"/>
              <a:t>Government all also earns money from:</a:t>
            </a:r>
          </a:p>
          <a:p>
            <a:pPr lvl="1"/>
            <a:r>
              <a:rPr lang="en-CA" dirty="0" smtClean="0"/>
              <a:t>airplanes and ships landing fees</a:t>
            </a:r>
          </a:p>
          <a:p>
            <a:pPr lvl="1"/>
            <a:r>
              <a:rPr lang="en-CA" dirty="0" smtClean="0"/>
              <a:t>departure taxes</a:t>
            </a:r>
          </a:p>
          <a:p>
            <a:pPr lvl="1"/>
            <a:r>
              <a:rPr lang="en-CA" dirty="0" smtClean="0"/>
              <a:t>Hotel bed taxes</a:t>
            </a:r>
          </a:p>
          <a:p>
            <a:pPr lvl="1"/>
            <a:r>
              <a:rPr lang="en-CA" dirty="0" smtClean="0"/>
              <a:t>Custom duties on imports</a:t>
            </a:r>
          </a:p>
          <a:p>
            <a:endParaRPr lang="en-CA" dirty="0" smtClean="0"/>
          </a:p>
          <a:p>
            <a:r>
              <a:rPr lang="en-CA" dirty="0" smtClean="0"/>
              <a:t>Much of this revenue is used to improve infrastructure to support tourism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Tourism &amp; Jobs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87211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Export:</a:t>
            </a:r>
          </a:p>
          <a:p>
            <a:pPr lvl="1"/>
            <a:r>
              <a:rPr lang="en-CA" dirty="0" smtClean="0"/>
              <a:t>any product sold to another country</a:t>
            </a:r>
          </a:p>
          <a:p>
            <a:pPr lvl="1"/>
            <a:r>
              <a:rPr lang="en-CA" dirty="0" smtClean="0"/>
              <a:t>the payment for the export goes to the country that provided the product or service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Invisible Export:</a:t>
            </a:r>
          </a:p>
          <a:p>
            <a:pPr lvl="1"/>
            <a:r>
              <a:rPr lang="en-CA" dirty="0" smtClean="0"/>
              <a:t>the experience that a tourist takes away from a holiday</a:t>
            </a:r>
          </a:p>
          <a:p>
            <a:pPr lvl="1"/>
            <a:r>
              <a:rPr lang="en-CA" dirty="0" smtClean="0"/>
              <a:t>the money spent for this experience is paid to the host country</a:t>
            </a:r>
          </a:p>
          <a:p>
            <a:pPr lvl="1"/>
            <a:r>
              <a:rPr lang="en-CA" dirty="0" smtClean="0"/>
              <a:t>but cannot physically see the product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Import vs Export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88869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/>
              <a:t>2 main positive </a:t>
            </a:r>
            <a:r>
              <a:rPr lang="en-US" dirty="0" smtClean="0"/>
              <a:t>impacts of tourism are: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Creates jobs for local people. For every direct job in tourism, there are 4 indirect jobs.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Money from travellers is brought into the economy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Other Benefits</a:t>
            </a:r>
          </a:p>
          <a:p>
            <a:r>
              <a:rPr lang="en-US" dirty="0" smtClean="0"/>
              <a:t>Better facilities for locals to use</a:t>
            </a:r>
          </a:p>
          <a:p>
            <a:r>
              <a:rPr lang="en-US" dirty="0" smtClean="0"/>
              <a:t>More cultural awareness is learned from other countries. </a:t>
            </a:r>
          </a:p>
          <a:p>
            <a:r>
              <a:rPr lang="en-US" dirty="0" smtClean="0"/>
              <a:t>Tourism is an invisible export because people pay for the memories and experiences. 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Positive Impacts of Tourism in the Caribbean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0732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Money spent will be re-spent into the local economy because of the ‘ripple’ or ‘multiplier’ effect. </a:t>
            </a:r>
          </a:p>
          <a:p>
            <a:pPr marL="0" indent="0">
              <a:buNone/>
            </a:pPr>
            <a:r>
              <a:rPr lang="en-US" sz="1800" dirty="0" smtClean="0"/>
              <a:t>		</a:t>
            </a:r>
            <a:r>
              <a:rPr lang="en-US" sz="1800" b="1" dirty="0" smtClean="0"/>
              <a:t>1</a:t>
            </a:r>
            <a:r>
              <a:rPr lang="en-US" sz="1800" b="1" baseline="30000" dirty="0" smtClean="0"/>
              <a:t>st</a:t>
            </a:r>
            <a:r>
              <a:rPr lang="en-US" sz="1800" b="1" dirty="0" smtClean="0"/>
              <a:t> Round			2</a:t>
            </a:r>
            <a:r>
              <a:rPr lang="en-US" sz="1800" b="1" baseline="30000" dirty="0" smtClean="0"/>
              <a:t>nd</a:t>
            </a:r>
            <a:r>
              <a:rPr lang="en-US" sz="1800" b="1" dirty="0" smtClean="0"/>
              <a:t> Round	               3</a:t>
            </a:r>
            <a:r>
              <a:rPr lang="en-US" sz="1800" b="1" baseline="30000" dirty="0" smtClean="0"/>
              <a:t>rd</a:t>
            </a:r>
            <a:r>
              <a:rPr lang="en-US" sz="1800" b="1" dirty="0" smtClean="0"/>
              <a:t> Round</a:t>
            </a:r>
            <a:endParaRPr lang="en-US" sz="1800" b="1" dirty="0"/>
          </a:p>
          <a:p>
            <a:pPr marL="0" indent="0">
              <a:buNone/>
            </a:pPr>
            <a:r>
              <a:rPr lang="en-US" sz="1800" dirty="0" smtClean="0"/>
              <a:t>$1000 Vacation	wages/salaries/taxes	wages/goods/services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u="sng" dirty="0" smtClean="0"/>
              <a:t>permits etc.</a:t>
            </a:r>
            <a:r>
              <a:rPr lang="en-US" sz="1800" dirty="0" smtClean="0"/>
              <a:t>	    </a:t>
            </a:r>
            <a:r>
              <a:rPr lang="en-US" sz="1800" b="1" dirty="0" smtClean="0"/>
              <a:t>$800</a:t>
            </a:r>
            <a:r>
              <a:rPr lang="en-US" sz="1800" dirty="0" smtClean="0"/>
              <a:t>	</a:t>
            </a:r>
            <a:r>
              <a:rPr lang="en-US" sz="1800" u="sng" dirty="0" smtClean="0"/>
              <a:t>taxes, permits</a:t>
            </a:r>
            <a:r>
              <a:rPr lang="en-US" sz="1800" dirty="0" smtClean="0"/>
              <a:t>               $640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$200 leakage		$160 leakage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b="1" dirty="0" smtClean="0"/>
              <a:t>Leakage</a:t>
            </a:r>
            <a:r>
              <a:rPr lang="en-US" dirty="0" smtClean="0"/>
              <a:t> occurs when money is removed from the local economy (i.e. importing goods, savings accounts, foreign investment).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CA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cont.</a:t>
            </a:r>
            <a:endParaRPr lang="en-CA" dirty="0"/>
          </a:p>
        </p:txBody>
      </p:sp>
      <p:sp>
        <p:nvSpPr>
          <p:cNvPr id="4" name="Right Arrow 3"/>
          <p:cNvSpPr/>
          <p:nvPr/>
        </p:nvSpPr>
        <p:spPr>
          <a:xfrm>
            <a:off x="4211960" y="4009664"/>
            <a:ext cx="360040" cy="170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Right Arrow 5"/>
          <p:cNvSpPr/>
          <p:nvPr/>
        </p:nvSpPr>
        <p:spPr>
          <a:xfrm>
            <a:off x="7091122" y="3986032"/>
            <a:ext cx="360040" cy="170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739270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49</TotalTime>
  <Words>545</Words>
  <Application>Microsoft Office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Caribbean &amp; the Economy</vt:lpstr>
      <vt:lpstr> Economic Region </vt:lpstr>
      <vt:lpstr>Tourism &amp; Economics</vt:lpstr>
      <vt:lpstr>Tourism &amp; Jobs</vt:lpstr>
      <vt:lpstr>Direct vs Indirect Jobs</vt:lpstr>
      <vt:lpstr>Tourism &amp; Jobs</vt:lpstr>
      <vt:lpstr>Import vs Export</vt:lpstr>
      <vt:lpstr>Positive Impacts of Tourism in the Caribbean</vt:lpstr>
      <vt:lpstr>Positive cont.</vt:lpstr>
      <vt:lpstr>Negative Impacts of Tourism</vt:lpstr>
      <vt:lpstr>Negative cont.</vt:lpstr>
      <vt:lpstr>Strategies to control negative effects of Tourism</vt:lpstr>
    </vt:vector>
  </TitlesOfParts>
  <Company>WRDSB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Caribbean &amp; the Economy</dc:title>
  <dc:creator>WRDSB</dc:creator>
  <cp:lastModifiedBy>WRDSB</cp:lastModifiedBy>
  <cp:revision>8</cp:revision>
  <dcterms:created xsi:type="dcterms:W3CDTF">2014-04-23T17:57:34Z</dcterms:created>
  <dcterms:modified xsi:type="dcterms:W3CDTF">2014-11-03T15:39:25Z</dcterms:modified>
</cp:coreProperties>
</file>