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9" r:id="rId4"/>
    <p:sldId id="258" r:id="rId5"/>
    <p:sldId id="276" r:id="rId6"/>
    <p:sldId id="277" r:id="rId7"/>
    <p:sldId id="278" r:id="rId8"/>
    <p:sldId id="279" r:id="rId9"/>
    <p:sldId id="260" r:id="rId10"/>
    <p:sldId id="264" r:id="rId11"/>
    <p:sldId id="273" r:id="rId12"/>
    <p:sldId id="274" r:id="rId13"/>
    <p:sldId id="266" r:id="rId14"/>
    <p:sldId id="265" r:id="rId15"/>
    <p:sldId id="268" r:id="rId16"/>
    <p:sldId id="275" r:id="rId17"/>
    <p:sldId id="270" r:id="rId18"/>
    <p:sldId id="271" r:id="rId19"/>
    <p:sldId id="272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7" d="100"/>
          <a:sy n="77" d="100"/>
        </p:scale>
        <p:origin x="-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D97548-5A14-4C8A-BBEB-F4AD2BF64BAF}" type="datetimeFigureOut">
              <a:rPr lang="en-CA" smtClean="0"/>
              <a:t>14/01/2015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7F9DBB-E9EE-40CA-875B-B5D435FD55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044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F6B54B-A0F7-2546-A9E3-1A2781C0DDE6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8B7D682-0B00-CB41-AD59-677CAF5C6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46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May</a:t>
            </a:r>
            <a:r>
              <a:rPr lang="en-US" baseline="0" dirty="0" smtClean="0"/>
              <a:t> want to have students list “</a:t>
            </a:r>
            <a:r>
              <a:rPr lang="en-US" dirty="0" smtClean="0"/>
              <a:t> </a:t>
            </a:r>
          </a:p>
          <a:p>
            <a:r>
              <a:rPr lang="en-US" dirty="0" smtClean="0"/>
              <a:t>- Make a wordle as a class and then post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7D682-0B00-CB41-AD59-677CAF5C6F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85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WARNING: Some viewers may be sensitive to some of the content.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7D682-0B00-CB41-AD59-677CAF5C6F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85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7D682-0B00-CB41-AD59-677CAF5C6F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89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7D682-0B00-CB41-AD59-677CAF5C6F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30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E896-A8E5-8740-B905-E6444C443F8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9126-805C-6F4C-BCE8-69E90C0C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E896-A8E5-8740-B905-E6444C443F8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9126-805C-6F4C-BCE8-69E90C0C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E896-A8E5-8740-B905-E6444C443F8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9126-805C-6F4C-BCE8-69E90C0C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E896-A8E5-8740-B905-E6444C443F8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9126-805C-6F4C-BCE8-69E90C0C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E896-A8E5-8740-B905-E6444C443F8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9126-805C-6F4C-BCE8-69E90C0C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E896-A8E5-8740-B905-E6444C443F8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9126-805C-6F4C-BCE8-69E90C0C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E896-A8E5-8740-B905-E6444C443F8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9126-805C-6F4C-BCE8-69E90C0C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E896-A8E5-8740-B905-E6444C443F8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9126-805C-6F4C-BCE8-69E90C0C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E896-A8E5-8740-B905-E6444C443F8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9126-805C-6F4C-BCE8-69E90C0C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E896-A8E5-8740-B905-E6444C443F8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9126-805C-6F4C-BCE8-69E90C0C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3E896-A8E5-8740-B905-E6444C443F8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9126-805C-6F4C-BCE8-69E90C0C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3E896-A8E5-8740-B905-E6444C443F84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39126-805C-6F4C-BCE8-69E90C0C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rVekHXWIKM" TargetMode="External"/><Relationship Id="rId2" Type="http://schemas.openxmlformats.org/officeDocument/2006/relationships/hyperlink" Target="http://www.nytimes.com/interactive/2012/09/04/world/africa/illegal-ivory-trade.html?ref=afri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iOlsdZtMRWA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ElxLdGWF2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68WBv7iZ33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Environmental Threats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688" y="3282603"/>
            <a:ext cx="8187410" cy="2356197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Ecosystems in Crisis…Tourism in Crisis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74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Fact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638" y="1600200"/>
            <a:ext cx="3928303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KENYA</a:t>
            </a:r>
          </a:p>
          <a:p>
            <a:pPr algn="ctr"/>
            <a:endParaRPr lang="en-US" dirty="0"/>
          </a:p>
          <a:p>
            <a:pPr marL="0" indent="0">
              <a:buNone/>
            </a:pPr>
            <a:r>
              <a:rPr lang="en-US" sz="3000" dirty="0"/>
              <a:t>Life Expectancy     63 </a:t>
            </a:r>
            <a:r>
              <a:rPr lang="en-US" sz="3000" dirty="0" smtClean="0"/>
              <a:t>GDP</a:t>
            </a:r>
            <a:r>
              <a:rPr lang="en-US" sz="3000" dirty="0"/>
              <a:t>/capita          </a:t>
            </a:r>
            <a:r>
              <a:rPr lang="en-US" sz="3000" dirty="0" smtClean="0"/>
              <a:t>$</a:t>
            </a:r>
            <a:r>
              <a:rPr lang="en-US" sz="3000" dirty="0"/>
              <a:t>1,700 </a:t>
            </a:r>
            <a:r>
              <a:rPr lang="en-US" sz="3000" dirty="0" smtClean="0"/>
              <a:t>Literacy                </a:t>
            </a:r>
            <a:r>
              <a:rPr lang="en-US" sz="3000" dirty="0"/>
              <a:t>87%</a:t>
            </a:r>
          </a:p>
          <a:p>
            <a:pPr marL="0" indent="0">
              <a:buNone/>
            </a:pPr>
            <a:r>
              <a:rPr lang="en-US" sz="3000" dirty="0"/>
              <a:t>Doctors        </a:t>
            </a:r>
            <a:r>
              <a:rPr lang="en-US" sz="3000" dirty="0" smtClean="0"/>
              <a:t>   0.13</a:t>
            </a:r>
            <a:r>
              <a:rPr lang="en-US" sz="3000" dirty="0"/>
              <a:t>/1000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12941" y="1668600"/>
            <a:ext cx="4572000" cy="36009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/>
              <a:t>TANZANIA</a:t>
            </a:r>
          </a:p>
          <a:p>
            <a:pPr algn="ctr"/>
            <a:endParaRPr lang="en-US" sz="2800" dirty="0"/>
          </a:p>
          <a:p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Life </a:t>
            </a:r>
            <a:r>
              <a:rPr lang="en-US" sz="3000" dirty="0"/>
              <a:t>Expectancy     53 </a:t>
            </a:r>
            <a:endParaRPr lang="en-US" sz="3000" dirty="0" smtClean="0"/>
          </a:p>
          <a:p>
            <a:r>
              <a:rPr lang="en-US" sz="3000" dirty="0" smtClean="0"/>
              <a:t>GDP</a:t>
            </a:r>
            <a:r>
              <a:rPr lang="en-US" sz="3000" dirty="0"/>
              <a:t>/capita           $1,600 </a:t>
            </a:r>
            <a:r>
              <a:rPr lang="en-US" sz="3000" dirty="0" smtClean="0"/>
              <a:t>Literacy                </a:t>
            </a:r>
            <a:r>
              <a:rPr lang="en-US" sz="3000" dirty="0"/>
              <a:t>69%</a:t>
            </a:r>
          </a:p>
          <a:p>
            <a:r>
              <a:rPr lang="en-US" sz="3000" dirty="0"/>
              <a:t>Doctors                </a:t>
            </a:r>
            <a:r>
              <a:rPr lang="en-US" sz="3000" dirty="0" smtClean="0"/>
              <a:t>0.008</a:t>
            </a:r>
            <a:r>
              <a:rPr lang="en-US" sz="3000" dirty="0"/>
              <a:t>/1000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7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04" y="792506"/>
            <a:ext cx="7556294" cy="5447656"/>
          </a:xfrm>
        </p:spPr>
      </p:pic>
    </p:spTree>
    <p:extLst>
      <p:ext uri="{BB962C8B-B14F-4D97-AF65-F5344CB8AC3E}">
        <p14:creationId xmlns:p14="http://schemas.microsoft.com/office/powerpoint/2010/main" val="355995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35" y="595522"/>
            <a:ext cx="7488196" cy="594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52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smtClean="0">
                <a:solidFill>
                  <a:srgbClr val="7030A0"/>
                </a:solidFill>
              </a:rPr>
              <a:t>Convention </a:t>
            </a:r>
            <a:r>
              <a:rPr lang="en-US" i="1" dirty="0">
                <a:solidFill>
                  <a:srgbClr val="7030A0"/>
                </a:solidFill>
              </a:rPr>
              <a:t>on International Trade in Endangered Species (CITES</a:t>
            </a:r>
            <a:r>
              <a:rPr lang="en-US" i="1" dirty="0" smtClean="0">
                <a:solidFill>
                  <a:srgbClr val="7030A0"/>
                </a:solidFill>
              </a:rPr>
              <a:t>): </a:t>
            </a:r>
            <a:r>
              <a:rPr lang="en-US" dirty="0" smtClean="0"/>
              <a:t>International agreement between governments to ensure that the trade in specimens of wild animals and plants doesn’t threaten their survival.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r>
              <a:rPr lang="en-US" i="1" dirty="0" smtClean="0">
                <a:solidFill>
                  <a:srgbClr val="7030A0"/>
                </a:solidFill>
              </a:rPr>
              <a:t>Vision 2030: </a:t>
            </a:r>
            <a:r>
              <a:rPr lang="en-US" dirty="0" smtClean="0"/>
              <a:t>Kenya’s national project to improve the economy and overall development.</a:t>
            </a:r>
            <a:endParaRPr lang="en-US" i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i="1" dirty="0" smtClean="0"/>
          </a:p>
          <a:p>
            <a:r>
              <a:rPr lang="en-US" i="1" dirty="0" smtClean="0">
                <a:solidFill>
                  <a:srgbClr val="7030A0"/>
                </a:solidFill>
              </a:rPr>
              <a:t>Kenya Wildlife Service (KWS): </a:t>
            </a:r>
            <a:r>
              <a:rPr lang="en-US" dirty="0" smtClean="0"/>
              <a:t>Organization responsible for managing and protecting Kenya’s wildlife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56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5WsH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notebook, create an organizer like that on the board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Read the article provided and complete your organizer to understand the dynamics of the poaching industry in East Africa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Keep track of all new vocabulary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6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Poaching in the news…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Tanzania main port for Asian markets</a:t>
            </a:r>
            <a:endParaRPr lang="en-US" dirty="0" smtClean="0">
              <a:hlinkClick r:id="rId3"/>
            </a:endParaRPr>
          </a:p>
          <a:p>
            <a:pPr marL="0" indent="0">
              <a:buNone/>
            </a:pP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China’s Ivory Trade Revival</a:t>
            </a:r>
            <a:endParaRPr lang="en-US" dirty="0" smtClean="0">
              <a:hlinkClick r:id="rId4"/>
            </a:endParaRPr>
          </a:p>
          <a:p>
            <a:pPr marL="0" indent="0">
              <a:buNone/>
            </a:pPr>
            <a:endParaRPr lang="en-US" dirty="0" smtClean="0">
              <a:hlinkClick r:id="rId4"/>
            </a:endParaRPr>
          </a:p>
          <a:p>
            <a:r>
              <a:rPr lang="en-US" dirty="0" smtClean="0">
                <a:hlinkClick r:id="rId4"/>
              </a:rPr>
              <a:t>China’s growing 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5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66" y="656523"/>
            <a:ext cx="7874948" cy="4804328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1470454" y="5770563"/>
            <a:ext cx="5486400" cy="8032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CA" dirty="0"/>
              <a:t>Each tusk icon represents 90 elephants, based on a tusk weight of 11 pounds, used to help calculate poaching levels. For comparison, the tusk at left is 12.2 pounds.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751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being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329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Political Responses</a:t>
            </a:r>
          </a:p>
          <a:p>
            <a:r>
              <a:rPr lang="en-US" dirty="0" smtClean="0"/>
              <a:t>Taking a </a:t>
            </a:r>
            <a:r>
              <a:rPr lang="en-US" dirty="0" smtClean="0">
                <a:hlinkClick r:id="rId2"/>
              </a:rPr>
              <a:t>symbolic stand</a:t>
            </a:r>
            <a:endParaRPr lang="en-US" dirty="0" smtClean="0"/>
          </a:p>
          <a:p>
            <a:r>
              <a:rPr lang="en-US" dirty="0" smtClean="0"/>
              <a:t>Stricter conservation policies and implementation</a:t>
            </a:r>
          </a:p>
          <a:p>
            <a:r>
              <a:rPr lang="en-US" dirty="0" smtClean="0"/>
              <a:t>Stricter laws and enforcement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Economic Responses</a:t>
            </a:r>
          </a:p>
          <a:p>
            <a:r>
              <a:rPr lang="en-US" dirty="0" smtClean="0"/>
              <a:t>Trade boycotts</a:t>
            </a:r>
          </a:p>
          <a:p>
            <a:r>
              <a:rPr lang="en-US" dirty="0" smtClean="0"/>
              <a:t>Increased fines for poachers</a:t>
            </a:r>
          </a:p>
          <a:p>
            <a:r>
              <a:rPr lang="en-US" dirty="0" smtClean="0"/>
              <a:t>More government spending on conservation and enforcement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64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being done?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Social Responses</a:t>
            </a:r>
          </a:p>
          <a:p>
            <a:r>
              <a:rPr lang="en-US" dirty="0"/>
              <a:t>Education! Wildlife = Tourism = Income!</a:t>
            </a:r>
          </a:p>
          <a:p>
            <a:r>
              <a:rPr lang="en-US" dirty="0"/>
              <a:t>Social </a:t>
            </a:r>
            <a:r>
              <a:rPr lang="en-US" dirty="0" smtClean="0"/>
              <a:t>marketing </a:t>
            </a:r>
            <a:r>
              <a:rPr lang="en-US" dirty="0"/>
              <a:t>to change </a:t>
            </a:r>
            <a:r>
              <a:rPr lang="en-US" dirty="0" smtClean="0"/>
              <a:t>demand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Environmental Responses</a:t>
            </a:r>
          </a:p>
          <a:p>
            <a:r>
              <a:rPr lang="en-US" dirty="0"/>
              <a:t>GPS tracking devices on animals</a:t>
            </a:r>
          </a:p>
          <a:p>
            <a:r>
              <a:rPr lang="en-US" dirty="0"/>
              <a:t>NGOs </a:t>
            </a:r>
            <a:r>
              <a:rPr lang="en-US" dirty="0" smtClean="0"/>
              <a:t>(eg. WWF) and global organizations like CITES working </a:t>
            </a:r>
            <a:r>
              <a:rPr lang="en-US" dirty="0"/>
              <a:t>on </a:t>
            </a:r>
            <a:r>
              <a:rPr lang="en-US" dirty="0" smtClean="0"/>
              <a:t>conservation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41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Knowing about the standard of living in East Africa, what challenges are there in trying to address this issue?</a:t>
            </a:r>
          </a:p>
          <a:p>
            <a:r>
              <a:rPr lang="en-US" dirty="0" smtClean="0"/>
              <a:t>High levels of poverty and few job opportunities makes poaching attractive</a:t>
            </a:r>
          </a:p>
          <a:p>
            <a:r>
              <a:rPr lang="en-US" dirty="0" smtClean="0"/>
              <a:t>Global demand = available market</a:t>
            </a:r>
          </a:p>
          <a:p>
            <a:r>
              <a:rPr lang="en-US" dirty="0" smtClean="0"/>
              <a:t>Lack of sufficient money for enforcement</a:t>
            </a:r>
          </a:p>
          <a:p>
            <a:r>
              <a:rPr lang="en-US" dirty="0" smtClean="0"/>
              <a:t>Government corruption</a:t>
            </a:r>
          </a:p>
          <a:p>
            <a:r>
              <a:rPr lang="en-US" dirty="0" smtClean="0"/>
              <a:t>Lacks of conservation funds</a:t>
            </a:r>
          </a:p>
          <a:p>
            <a:r>
              <a:rPr lang="en-US" dirty="0" smtClean="0"/>
              <a:t>Low levels of education = ignorance about impacts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6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Brainstorm a list of </a:t>
            </a:r>
            <a:r>
              <a:rPr lang="en-US" dirty="0" smtClean="0">
                <a:solidFill>
                  <a:srgbClr val="00B050"/>
                </a:solidFill>
              </a:rPr>
              <a:t>natural and human threats </a:t>
            </a:r>
            <a:r>
              <a:rPr lang="en-US" dirty="0" smtClean="0"/>
              <a:t>to the environment. Think specifically of the Savannah region.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3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84517"/>
            <a:ext cx="7772400" cy="2116356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POACHING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17913"/>
            <a:ext cx="6400800" cy="3320887"/>
          </a:xfrm>
        </p:spPr>
        <p:txBody>
          <a:bodyPr/>
          <a:lstStyle/>
          <a:p>
            <a:r>
              <a:rPr lang="en-US" dirty="0" smtClean="0"/>
              <a:t>East Africa’s Persistent Problem</a:t>
            </a:r>
            <a:endParaRPr lang="en-US" dirty="0"/>
          </a:p>
        </p:txBody>
      </p:sp>
      <p:pic>
        <p:nvPicPr>
          <p:cNvPr id="4" name="Picture 3" descr="1086_small_ele_cop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546" y="3069915"/>
            <a:ext cx="4374202" cy="356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8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Poaching?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58107" cy="4525963"/>
          </a:xfrm>
        </p:spPr>
        <p:txBody>
          <a:bodyPr/>
          <a:lstStyle/>
          <a:p>
            <a:r>
              <a:rPr lang="en-US" dirty="0" smtClean="0"/>
              <a:t>Illegal hunting or trapping of wildlife for food or profit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Elephants and black rhinos most common</a:t>
            </a:r>
            <a:endParaRPr lang="en-US" dirty="0"/>
          </a:p>
        </p:txBody>
      </p:sp>
      <p:pic>
        <p:nvPicPr>
          <p:cNvPr id="4" name="Picture 3" descr="elephant-pict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307" y="1600200"/>
            <a:ext cx="3124378" cy="2249552"/>
          </a:xfrm>
          <a:prstGeom prst="rect">
            <a:avLst/>
          </a:prstGeom>
        </p:spPr>
      </p:pic>
      <p:pic>
        <p:nvPicPr>
          <p:cNvPr id="5" name="Picture 4" descr="Rhino-Poaching-300x22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394" y="4312144"/>
            <a:ext cx="2881406" cy="216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3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Adult African Elephants are prized by poachers for their ivory in their tusks. Trade in Ivory is not illegal throughout the world. </a:t>
            </a:r>
          </a:p>
          <a:p>
            <a:r>
              <a:rPr lang="en-CA" dirty="0"/>
              <a:t>Nonetheless</a:t>
            </a:r>
            <a:r>
              <a:rPr lang="en-CA"/>
              <a:t>, </a:t>
            </a:r>
            <a:r>
              <a:rPr lang="en-CA" smtClean="0"/>
              <a:t>criminal/terrorist organizations </a:t>
            </a:r>
            <a:r>
              <a:rPr lang="en-CA" dirty="0"/>
              <a:t>continue to sell ivory, primarily to markets in East Asia.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0377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Numbers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Rhino – down 98% since 1960</a:t>
            </a:r>
          </a:p>
          <a:p>
            <a:r>
              <a:rPr lang="en-US" dirty="0" smtClean="0"/>
              <a:t>Mountain Gorilla – fewer than 900 remaining</a:t>
            </a:r>
          </a:p>
          <a:p>
            <a:r>
              <a:rPr lang="en-US" dirty="0" smtClean="0"/>
              <a:t>African Elephant – 35 000 killed last year</a:t>
            </a:r>
          </a:p>
          <a:p>
            <a:r>
              <a:rPr lang="en-US" dirty="0" smtClean="0"/>
              <a:t>Lion – extinct in 7 South African countries</a:t>
            </a:r>
          </a:p>
          <a:p>
            <a:r>
              <a:rPr lang="en-US" dirty="0" err="1" smtClean="0"/>
              <a:t>Grevy’s</a:t>
            </a:r>
            <a:r>
              <a:rPr lang="en-US" dirty="0" smtClean="0"/>
              <a:t> Zebra – approx. 2000 remaining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812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they are being killed?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Rhino </a:t>
            </a:r>
          </a:p>
          <a:p>
            <a:pPr lvl="1"/>
            <a:r>
              <a:rPr lang="en-US" dirty="0" smtClean="0"/>
              <a:t>believed to cure: hangovers, impotence, fever &amp; cancer. None have been proven to cure.</a:t>
            </a:r>
          </a:p>
          <a:p>
            <a:pPr lvl="1"/>
            <a:r>
              <a:rPr lang="en-US" dirty="0" smtClean="0"/>
              <a:t>Demand for a Rhino Horn is extremely high. A pound will go for $30 000 (vs a pound of gold is worth $2000)</a:t>
            </a:r>
          </a:p>
          <a:p>
            <a:r>
              <a:rPr lang="en-US" dirty="0" smtClean="0"/>
              <a:t>Elephant Ivory </a:t>
            </a:r>
          </a:p>
          <a:p>
            <a:pPr lvl="1"/>
            <a:r>
              <a:rPr lang="en-US" dirty="0" smtClean="0"/>
              <a:t>Jewelry, trinkets, utensils &amp; religious figures. </a:t>
            </a:r>
          </a:p>
          <a:p>
            <a:pPr lvl="1"/>
            <a:r>
              <a:rPr lang="en-US" dirty="0" smtClean="0"/>
              <a:t>70% of ivory is sold to China, where it has a value of $1000 per pound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885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they being killed?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Zebras</a:t>
            </a:r>
          </a:p>
          <a:p>
            <a:r>
              <a:rPr lang="en-US" dirty="0" smtClean="0"/>
              <a:t>They are hunted for their skin and occasionally their meat</a:t>
            </a:r>
          </a:p>
          <a:p>
            <a:pPr marL="0" indent="0">
              <a:buNone/>
            </a:pPr>
            <a:r>
              <a:rPr lang="en-US" dirty="0" smtClean="0"/>
              <a:t>Gorillas </a:t>
            </a:r>
          </a:p>
          <a:p>
            <a:r>
              <a:rPr lang="en-US" dirty="0" smtClean="0"/>
              <a:t>Increase in infant gorilla trafficking. Can be worth up to $40 000</a:t>
            </a:r>
          </a:p>
          <a:p>
            <a:pPr marL="0" indent="0">
              <a:buNone/>
            </a:pPr>
            <a:r>
              <a:rPr lang="en-US" dirty="0" smtClean="0"/>
              <a:t>Lions</a:t>
            </a:r>
          </a:p>
          <a:p>
            <a:r>
              <a:rPr lang="en-US" dirty="0" smtClean="0"/>
              <a:t>due to increase habitat loss, many lions live near humans. </a:t>
            </a:r>
          </a:p>
          <a:p>
            <a:r>
              <a:rPr lang="en-US" dirty="0" smtClean="0"/>
              <a:t>They </a:t>
            </a:r>
            <a:r>
              <a:rPr lang="en-US" dirty="0" smtClean="0"/>
              <a:t>are being killed by farmers as retaliation for preying on livestock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1357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media…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3"/>
              </a:rPr>
              <a:t>White Gold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Caution: Some sensitive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8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6429</TotalTime>
  <Words>615</Words>
  <Application>Microsoft Office PowerPoint</Application>
  <PresentationFormat>On-screen Show (4:3)</PresentationFormat>
  <Paragraphs>94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Black</vt:lpstr>
      <vt:lpstr>Environmental Threats</vt:lpstr>
      <vt:lpstr>Threats</vt:lpstr>
      <vt:lpstr>POACHING</vt:lpstr>
      <vt:lpstr>What is Poaching?</vt:lpstr>
      <vt:lpstr>PowerPoint Presentation</vt:lpstr>
      <vt:lpstr>Current Numbers </vt:lpstr>
      <vt:lpstr>Why they are being killed? </vt:lpstr>
      <vt:lpstr>Why are they being killed? </vt:lpstr>
      <vt:lpstr>In the media…</vt:lpstr>
      <vt:lpstr>Fast Fact Recap</vt:lpstr>
      <vt:lpstr>PowerPoint Presentation</vt:lpstr>
      <vt:lpstr>PowerPoint Presentation</vt:lpstr>
      <vt:lpstr>PowerPoint Presentation</vt:lpstr>
      <vt:lpstr>5WsH</vt:lpstr>
      <vt:lpstr>Poaching in the news…</vt:lpstr>
      <vt:lpstr>PowerPoint Presentation</vt:lpstr>
      <vt:lpstr>What is being done?</vt:lpstr>
      <vt:lpstr>What is being done?</vt:lpstr>
      <vt:lpstr>Challenges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Threats</dc:title>
  <dc:creator>Leah Percy</dc:creator>
  <cp:lastModifiedBy>WRDSB</cp:lastModifiedBy>
  <cp:revision>28</cp:revision>
  <cp:lastPrinted>2013-01-07T15:46:02Z</cp:lastPrinted>
  <dcterms:created xsi:type="dcterms:W3CDTF">2012-12-10T22:58:45Z</dcterms:created>
  <dcterms:modified xsi:type="dcterms:W3CDTF">2015-01-14T14:07:03Z</dcterms:modified>
</cp:coreProperties>
</file>