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3" r:id="rId5"/>
    <p:sldId id="264" r:id="rId6"/>
    <p:sldId id="265" r:id="rId7"/>
    <p:sldId id="262" r:id="rId8"/>
    <p:sldId id="266" r:id="rId9"/>
    <p:sldId id="267" r:id="rId10"/>
    <p:sldId id="259" r:id="rId11"/>
    <p:sldId id="260" r:id="rId12"/>
    <p:sldId id="270" r:id="rId13"/>
    <p:sldId id="271" r:id="rId14"/>
    <p:sldId id="261" r:id="rId15"/>
    <p:sldId id="280" r:id="rId16"/>
    <p:sldId id="272" r:id="rId17"/>
    <p:sldId id="273" r:id="rId18"/>
    <p:sldId id="283" r:id="rId19"/>
    <p:sldId id="284" r:id="rId20"/>
    <p:sldId id="286" r:id="rId21"/>
    <p:sldId id="285" r:id="rId22"/>
    <p:sldId id="258" r:id="rId23"/>
    <p:sldId id="281" r:id="rId24"/>
    <p:sldId id="282" r:id="rId25"/>
    <p:sldId id="278" r:id="rId26"/>
    <p:sldId id="274" r:id="rId27"/>
    <p:sldId id="279" r:id="rId28"/>
    <p:sldId id="276" r:id="rId29"/>
    <p:sldId id="277" r:id="rId30"/>
    <p:sldId id="275"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37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D3C504A-F180-4D4C-AF6D-E4BBF2A5EFE9}" type="datetimeFigureOut">
              <a:rPr lang="en-CA" smtClean="0"/>
              <a:t>07/01/2015</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690AADA4-C24C-4BBF-AA72-8CFD9958C247}"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3C504A-F180-4D4C-AF6D-E4BBF2A5EFE9}" type="datetimeFigureOut">
              <a:rPr lang="en-CA" smtClean="0"/>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0AADA4-C24C-4BBF-AA72-8CFD9958C247}"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3C504A-F180-4D4C-AF6D-E4BBF2A5EFE9}" type="datetimeFigureOut">
              <a:rPr lang="en-CA" smtClean="0"/>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0AADA4-C24C-4BBF-AA72-8CFD9958C247}"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3C504A-F180-4D4C-AF6D-E4BBF2A5EFE9}" type="datetimeFigureOut">
              <a:rPr lang="en-CA" smtClean="0"/>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0AADA4-C24C-4BBF-AA72-8CFD9958C247}"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3C504A-F180-4D4C-AF6D-E4BBF2A5EFE9}" type="datetimeFigureOut">
              <a:rPr lang="en-CA" smtClean="0"/>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0AADA4-C24C-4BBF-AA72-8CFD9958C247}"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3C504A-F180-4D4C-AF6D-E4BBF2A5EFE9}" type="datetimeFigureOut">
              <a:rPr lang="en-CA" smtClean="0"/>
              <a:t>07/01/2015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0AADA4-C24C-4BBF-AA72-8CFD9958C247}"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3C504A-F180-4D4C-AF6D-E4BBF2A5EFE9}" type="datetimeFigureOut">
              <a:rPr lang="en-CA" smtClean="0"/>
              <a:t>07/01/2015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0AADA4-C24C-4BBF-AA72-8CFD9958C247}"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3C504A-F180-4D4C-AF6D-E4BBF2A5EFE9}" type="datetimeFigureOut">
              <a:rPr lang="en-CA" smtClean="0"/>
              <a:t>07/01/2015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0AADA4-C24C-4BBF-AA72-8CFD9958C247}"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C504A-F180-4D4C-AF6D-E4BBF2A5EFE9}" type="datetimeFigureOut">
              <a:rPr lang="en-CA" smtClean="0"/>
              <a:t>07/01/2015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90AADA4-C24C-4BBF-AA72-8CFD9958C247}"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3C504A-F180-4D4C-AF6D-E4BBF2A5EFE9}" type="datetimeFigureOut">
              <a:rPr lang="en-CA" smtClean="0"/>
              <a:t>07/01/2015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0AADA4-C24C-4BBF-AA72-8CFD9958C247}"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3C504A-F180-4D4C-AF6D-E4BBF2A5EFE9}" type="datetimeFigureOut">
              <a:rPr lang="en-CA" smtClean="0"/>
              <a:t>07/01/2015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690AADA4-C24C-4BBF-AA72-8CFD9958C247}" type="slidenum">
              <a:rPr lang="en-CA" smtClean="0"/>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D3C504A-F180-4D4C-AF6D-E4BBF2A5EFE9}" type="datetimeFigureOut">
              <a:rPr lang="en-CA" smtClean="0"/>
              <a:t>07/01/2015</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0AADA4-C24C-4BBF-AA72-8CFD9958C247}" type="slidenum">
              <a:rPr lang="en-CA" smtClean="0"/>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kRoC3yKVGC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v=CXwi4xqsJR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Great Barrier Reef</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389916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800" dirty="0"/>
              <a:t>The Great Barrier Reef is one of the seven wonders of the natural </a:t>
            </a:r>
            <a:r>
              <a:rPr lang="en-CA" sz="2800" dirty="0" smtClean="0"/>
              <a:t>world.</a:t>
            </a:r>
          </a:p>
          <a:p>
            <a:r>
              <a:rPr lang="en-CA" sz="2800" dirty="0" smtClean="0"/>
              <a:t>It </a:t>
            </a:r>
            <a:r>
              <a:rPr lang="en-CA" sz="2800" dirty="0"/>
              <a:t>is larger than the Great Wall of China and the only living thing on earth visible from space.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876578"/>
            <a:ext cx="4392488" cy="297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620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Where Is The Great Barrier Reef</a:t>
            </a:r>
            <a:r>
              <a:rPr lang="en-CA" dirty="0" smtClean="0"/>
              <a:t>?</a:t>
            </a:r>
            <a:endParaRPr lang="en-CA" dirty="0"/>
          </a:p>
        </p:txBody>
      </p:sp>
      <p:sp>
        <p:nvSpPr>
          <p:cNvPr id="3" name="Content Placeholder 2"/>
          <p:cNvSpPr>
            <a:spLocks noGrp="1"/>
          </p:cNvSpPr>
          <p:nvPr>
            <p:ph idx="1"/>
          </p:nvPr>
        </p:nvSpPr>
        <p:spPr/>
        <p:txBody>
          <a:bodyPr>
            <a:normAutofit/>
          </a:bodyPr>
          <a:lstStyle/>
          <a:p>
            <a:pPr fontAlgn="base"/>
            <a:r>
              <a:rPr lang="en-CA" dirty="0" smtClean="0"/>
              <a:t>The </a:t>
            </a:r>
            <a:r>
              <a:rPr lang="en-CA" dirty="0"/>
              <a:t>marine park stretches over 3000km </a:t>
            </a:r>
            <a:r>
              <a:rPr lang="en-CA" dirty="0" smtClean="0"/>
              <a:t>almost </a:t>
            </a:r>
            <a:r>
              <a:rPr lang="en-CA" dirty="0"/>
              <a:t>parallel to the Queensland coast, from near the coastal town of Bundaberg, up past the tip of Cape York. </a:t>
            </a:r>
            <a:endParaRPr lang="en-CA" dirty="0" smtClean="0"/>
          </a:p>
          <a:p>
            <a:pPr fontAlgn="base"/>
            <a:r>
              <a:rPr lang="en-CA" dirty="0" smtClean="0"/>
              <a:t>The reef is </a:t>
            </a:r>
            <a:r>
              <a:rPr lang="en-CA" dirty="0"/>
              <a:t>a gathering of brilliant, vivid coral providing divers with the most spectacular underwater experience imaginable.</a:t>
            </a:r>
          </a:p>
          <a:p>
            <a:endParaRPr lang="en-CA"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221088"/>
            <a:ext cx="3311013" cy="248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366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A closer encounter with the Great Barrier Reef's impressive coral gardens reveals many astounding underwater attractions including the world's largest collection of corals (in fact, more than 400 different kinds of </a:t>
            </a:r>
            <a:r>
              <a:rPr lang="en-CA" dirty="0" smtClean="0"/>
              <a:t>coral)</a:t>
            </a:r>
          </a:p>
          <a:p>
            <a:pPr marL="0" indent="0">
              <a:buNone/>
            </a:pPr>
            <a:endParaRPr lang="en-CA"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3712531"/>
            <a:ext cx="4126260" cy="275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151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Also has: </a:t>
            </a:r>
            <a:endParaRPr lang="en-CA" dirty="0" smtClean="0"/>
          </a:p>
          <a:p>
            <a:pPr lvl="1"/>
            <a:r>
              <a:rPr lang="en-CA" dirty="0"/>
              <a:t>C</a:t>
            </a:r>
            <a:r>
              <a:rPr lang="en-CA" dirty="0" smtClean="0"/>
              <a:t>oral sponges</a:t>
            </a:r>
          </a:p>
          <a:p>
            <a:pPr lvl="1"/>
            <a:r>
              <a:rPr lang="en-CA" dirty="0" smtClean="0"/>
              <a:t>Molluscs</a:t>
            </a:r>
          </a:p>
          <a:p>
            <a:pPr lvl="1"/>
            <a:r>
              <a:rPr lang="en-CA" dirty="0"/>
              <a:t>R</a:t>
            </a:r>
            <a:r>
              <a:rPr lang="en-CA" dirty="0" smtClean="0"/>
              <a:t>ays</a:t>
            </a:r>
          </a:p>
          <a:p>
            <a:pPr lvl="1"/>
            <a:r>
              <a:rPr lang="en-CA" dirty="0" smtClean="0"/>
              <a:t>Dolphins</a:t>
            </a:r>
          </a:p>
          <a:p>
            <a:pPr lvl="1"/>
            <a:r>
              <a:rPr lang="en-CA" dirty="0"/>
              <a:t>O</a:t>
            </a:r>
            <a:r>
              <a:rPr lang="en-CA" dirty="0" smtClean="0"/>
              <a:t>ver </a:t>
            </a:r>
            <a:r>
              <a:rPr lang="en-CA" dirty="0"/>
              <a:t>1500 species of tropical </a:t>
            </a:r>
            <a:r>
              <a:rPr lang="en-CA" dirty="0" smtClean="0"/>
              <a:t>fish</a:t>
            </a:r>
          </a:p>
          <a:p>
            <a:pPr lvl="1"/>
            <a:r>
              <a:rPr lang="en-CA" dirty="0"/>
              <a:t>M</a:t>
            </a:r>
            <a:r>
              <a:rPr lang="en-CA" dirty="0" smtClean="0"/>
              <a:t>ore </a:t>
            </a:r>
            <a:r>
              <a:rPr lang="en-CA" dirty="0"/>
              <a:t>than 200 types of </a:t>
            </a:r>
            <a:r>
              <a:rPr lang="en-CA" dirty="0" smtClean="0"/>
              <a:t>birds</a:t>
            </a:r>
          </a:p>
          <a:p>
            <a:pPr lvl="1"/>
            <a:r>
              <a:rPr lang="en-CA" dirty="0"/>
              <a:t>A</a:t>
            </a:r>
            <a:r>
              <a:rPr lang="en-CA" dirty="0" smtClean="0"/>
              <a:t>round </a:t>
            </a:r>
            <a:r>
              <a:rPr lang="en-CA" dirty="0"/>
              <a:t>20 types of reptiles including sea </a:t>
            </a:r>
            <a:r>
              <a:rPr lang="en-CA" dirty="0" smtClean="0"/>
              <a:t>turtles</a:t>
            </a:r>
          </a:p>
          <a:p>
            <a:pPr lvl="1"/>
            <a:r>
              <a:rPr lang="en-CA" dirty="0"/>
              <a:t>G</a:t>
            </a:r>
            <a:r>
              <a:rPr lang="en-CA" dirty="0" smtClean="0"/>
              <a:t>iant </a:t>
            </a:r>
            <a:r>
              <a:rPr lang="en-CA" dirty="0"/>
              <a:t>clams over 120 years old</a:t>
            </a:r>
          </a:p>
          <a:p>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692696"/>
            <a:ext cx="47625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893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What Is The Great Barrier Reef</a:t>
            </a:r>
            <a:r>
              <a:rPr lang="en-CA" dirty="0" smtClean="0"/>
              <a:t>?</a:t>
            </a:r>
            <a:endParaRPr lang="en-CA" dirty="0"/>
          </a:p>
        </p:txBody>
      </p:sp>
      <p:sp>
        <p:nvSpPr>
          <p:cNvPr id="3" name="Content Placeholder 2"/>
          <p:cNvSpPr>
            <a:spLocks noGrp="1"/>
          </p:cNvSpPr>
          <p:nvPr>
            <p:ph idx="1"/>
          </p:nvPr>
        </p:nvSpPr>
        <p:spPr/>
        <p:txBody>
          <a:bodyPr>
            <a:normAutofit/>
          </a:bodyPr>
          <a:lstStyle/>
          <a:p>
            <a:pPr fontAlgn="base"/>
            <a:r>
              <a:rPr lang="en-CA" dirty="0" smtClean="0"/>
              <a:t>The </a:t>
            </a:r>
            <a:r>
              <a:rPr lang="en-CA" dirty="0"/>
              <a:t>Great Barrier Reef is a breeding area for humpback whales, migrating from the Antarctic and is also the habitat of a few endangered species including the Dugong (Sea Cow) and large Green Sea Turtle. In recognition of its significance, UNESCO listed the Great Barrier Reef as a World Heritage Site in 1981.</a:t>
            </a:r>
          </a:p>
          <a:p>
            <a:endParaRPr lang="en-CA"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52" y="472514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49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Tourism</a:t>
            </a:r>
            <a:endParaRPr lang="en-CA" dirty="0"/>
          </a:p>
        </p:txBody>
      </p:sp>
      <p:sp>
        <p:nvSpPr>
          <p:cNvPr id="3" name="Content Placeholder 2"/>
          <p:cNvSpPr>
            <a:spLocks noGrp="1"/>
          </p:cNvSpPr>
          <p:nvPr>
            <p:ph idx="1"/>
          </p:nvPr>
        </p:nvSpPr>
        <p:spPr/>
        <p:txBody>
          <a:bodyPr/>
          <a:lstStyle/>
          <a:p>
            <a:r>
              <a:rPr lang="en-CA" dirty="0"/>
              <a:t>Because of its natural beauty, both below and above the water's surface, the Great Barrier Reef has become one of the worlds most sought after tourist destinations.</a:t>
            </a:r>
          </a:p>
          <a:p>
            <a:r>
              <a:rPr lang="en-CA" dirty="0"/>
              <a:t>In 2006 there were approximately 820 operators and 1500 vessels and aircraft permitted to operate in the Great Barrier Reef Marine Park providing ease of access for all to experience the Great Barrier Reef and learn first hand about its natural delights and World Heritage values.</a:t>
            </a:r>
          </a:p>
          <a:p>
            <a:endParaRPr lang="en-CA" dirty="0"/>
          </a:p>
        </p:txBody>
      </p:sp>
    </p:spTree>
    <p:extLst>
      <p:ext uri="{BB962C8B-B14F-4D97-AF65-F5344CB8AC3E}">
        <p14:creationId xmlns:p14="http://schemas.microsoft.com/office/powerpoint/2010/main" val="2737660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Tourism Activities</a:t>
            </a:r>
            <a:endParaRPr lang="en-CA" dirty="0"/>
          </a:p>
        </p:txBody>
      </p:sp>
      <p:sp>
        <p:nvSpPr>
          <p:cNvPr id="3" name="Content Placeholder 2"/>
          <p:cNvSpPr>
            <a:spLocks noGrp="1"/>
          </p:cNvSpPr>
          <p:nvPr>
            <p:ph idx="1"/>
          </p:nvPr>
        </p:nvSpPr>
        <p:spPr/>
        <p:txBody>
          <a:bodyPr/>
          <a:lstStyle/>
          <a:p>
            <a:r>
              <a:rPr lang="en-CA" dirty="0" smtClean="0"/>
              <a:t>Scuba diving</a:t>
            </a:r>
          </a:p>
          <a:p>
            <a:r>
              <a:rPr lang="en-CA" dirty="0" smtClean="0"/>
              <a:t>Snorkeling</a:t>
            </a:r>
          </a:p>
          <a:p>
            <a:r>
              <a:rPr lang="en-CA" dirty="0" smtClean="0"/>
              <a:t>Sailing</a:t>
            </a:r>
          </a:p>
          <a:p>
            <a:endParaRPr lang="en-CA"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836712"/>
            <a:ext cx="2790825"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933056"/>
            <a:ext cx="40005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231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Environmental Impacts</a:t>
            </a:r>
            <a:endParaRPr lang="en-CA" dirty="0"/>
          </a:p>
        </p:txBody>
      </p:sp>
      <p:sp>
        <p:nvSpPr>
          <p:cNvPr id="3" name="Content Placeholder 2"/>
          <p:cNvSpPr>
            <a:spLocks noGrp="1"/>
          </p:cNvSpPr>
          <p:nvPr>
            <p:ph idx="1"/>
          </p:nvPr>
        </p:nvSpPr>
        <p:spPr/>
        <p:txBody>
          <a:bodyPr/>
          <a:lstStyle/>
          <a:p>
            <a:r>
              <a:rPr lang="en-CA" sz="3600" dirty="0" smtClean="0"/>
              <a:t>Climate Change: mass coral bleaching is caused by warming waters. This causes diseases to enter the reef and kill the coral.</a:t>
            </a:r>
          </a:p>
          <a:p>
            <a:pPr marL="0" indent="0">
              <a:buNone/>
            </a:pPr>
            <a:endParaRPr lang="en-CA"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312" y="4149080"/>
            <a:ext cx="3725938" cy="247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444049"/>
            <a:ext cx="3937620" cy="221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401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24743"/>
            <a:ext cx="6061333" cy="547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02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626276" cy="610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336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42875"/>
            <a:ext cx="8029575"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453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sz="4000" dirty="0"/>
              <a:t>Pollution: Runoff from fertilizers on land, entering the water. Wetlands have been decreasing and 90% of pollution comes from runoff.</a:t>
            </a:r>
          </a:p>
          <a:p>
            <a:endParaRPr lang="en-CA" dirty="0"/>
          </a:p>
        </p:txBody>
      </p:sp>
    </p:spTree>
    <p:extLst>
      <p:ext uri="{BB962C8B-B14F-4D97-AF65-F5344CB8AC3E}">
        <p14:creationId xmlns:p14="http://schemas.microsoft.com/office/powerpoint/2010/main" val="3092884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140923" cy="5486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603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 Facts</a:t>
            </a:r>
            <a:endParaRPr lang="en-CA" dirty="0"/>
          </a:p>
        </p:txBody>
      </p:sp>
      <p:sp>
        <p:nvSpPr>
          <p:cNvPr id="3" name="Content Placeholder 2"/>
          <p:cNvSpPr>
            <a:spLocks noGrp="1"/>
          </p:cNvSpPr>
          <p:nvPr>
            <p:ph idx="1"/>
          </p:nvPr>
        </p:nvSpPr>
        <p:spPr/>
        <p:txBody>
          <a:bodyPr>
            <a:normAutofit/>
          </a:bodyPr>
          <a:lstStyle/>
          <a:p>
            <a:pPr fontAlgn="base"/>
            <a:r>
              <a:rPr lang="en-CA" dirty="0"/>
              <a:t>Fact: The Great Barrier Reef is the world's largest reef system</a:t>
            </a:r>
          </a:p>
          <a:p>
            <a:pPr fontAlgn="base"/>
            <a:r>
              <a:rPr lang="en-CA" dirty="0"/>
              <a:t>Fact: The Great Barrier Reef is composed of over 2,900 individual reef</a:t>
            </a:r>
          </a:p>
          <a:p>
            <a:pPr fontAlgn="base"/>
            <a:r>
              <a:rPr lang="en-CA" dirty="0"/>
              <a:t>Fact: The Great Barrier Reef has over 900 islands stretching for over 2,600 kilometres</a:t>
            </a:r>
          </a:p>
          <a:p>
            <a:pPr fontAlgn="base"/>
            <a:r>
              <a:rPr lang="en-CA" dirty="0"/>
              <a:t>Fact: The Great Barrier Reef can be seen from outer space</a:t>
            </a:r>
          </a:p>
          <a:p>
            <a:endParaRPr lang="en-CA" dirty="0"/>
          </a:p>
        </p:txBody>
      </p:sp>
    </p:spTree>
    <p:extLst>
      <p:ext uri="{BB962C8B-B14F-4D97-AF65-F5344CB8AC3E}">
        <p14:creationId xmlns:p14="http://schemas.microsoft.com/office/powerpoint/2010/main" val="173593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dirty="0"/>
              <a:t>Fact: Tourism to the reef generates approximately AU$ 4-5 billion per </a:t>
            </a:r>
            <a:r>
              <a:rPr lang="en-CA" dirty="0" smtClean="0"/>
              <a:t>year</a:t>
            </a:r>
          </a:p>
          <a:p>
            <a:r>
              <a:rPr lang="en-CA" dirty="0" smtClean="0"/>
              <a:t>Fact</a:t>
            </a:r>
            <a:r>
              <a:rPr lang="en-CA" dirty="0"/>
              <a:t>: Thirty species of whales, dolphins, and porpoises have been recorded in the Great Barrier Reef</a:t>
            </a:r>
          </a:p>
          <a:p>
            <a:r>
              <a:rPr lang="en-CA" dirty="0"/>
              <a:t>Fact: Six species of sea turtles come to the reef to breed</a:t>
            </a:r>
          </a:p>
          <a:p>
            <a:r>
              <a:rPr lang="en-CA" dirty="0"/>
              <a:t>Fact: 215 species of birds (including 22 species of seabirds and 32 species of shorebirds) visit the reef or nest or roost on the islands</a:t>
            </a:r>
          </a:p>
          <a:p>
            <a:endParaRPr lang="en-CA" dirty="0"/>
          </a:p>
        </p:txBody>
      </p:sp>
    </p:spTree>
    <p:extLst>
      <p:ext uri="{BB962C8B-B14F-4D97-AF65-F5344CB8AC3E}">
        <p14:creationId xmlns:p14="http://schemas.microsoft.com/office/powerpoint/2010/main" val="1409183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Fact: Seventeen species of sea snake live on the Great Barrier Reef</a:t>
            </a:r>
          </a:p>
          <a:p>
            <a:r>
              <a:rPr lang="en-CA" dirty="0"/>
              <a:t>Fact: More than 1,500 fish species live on the reef</a:t>
            </a:r>
          </a:p>
          <a:p>
            <a:r>
              <a:rPr lang="en-CA" dirty="0"/>
              <a:t>Fact: There are at least 330 species of ascidians on the reef system</a:t>
            </a:r>
          </a:p>
          <a:p>
            <a:endParaRPr lang="en-CA" dirty="0"/>
          </a:p>
        </p:txBody>
      </p:sp>
    </p:spTree>
    <p:extLst>
      <p:ext uri="{BB962C8B-B14F-4D97-AF65-F5344CB8AC3E}">
        <p14:creationId xmlns:p14="http://schemas.microsoft.com/office/powerpoint/2010/main" val="3189801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500"/>
            <a:ext cx="7363197" cy="688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276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Cairns, Queensland</a:t>
            </a:r>
            <a:endParaRPr lang="en-CA" dirty="0"/>
          </a:p>
        </p:txBody>
      </p:sp>
      <p:sp>
        <p:nvSpPr>
          <p:cNvPr id="3" name="Content Placeholder 2"/>
          <p:cNvSpPr>
            <a:spLocks noGrp="1"/>
          </p:cNvSpPr>
          <p:nvPr>
            <p:ph idx="1"/>
          </p:nvPr>
        </p:nvSpPr>
        <p:spPr/>
        <p:txBody>
          <a:bodyPr>
            <a:normAutofit/>
          </a:bodyPr>
          <a:lstStyle/>
          <a:p>
            <a:r>
              <a:rPr lang="en-CA" sz="3200" dirty="0"/>
              <a:t>Tourism plays a major part in the Cairns </a:t>
            </a:r>
            <a:r>
              <a:rPr lang="en-CA" sz="3200" dirty="0" smtClean="0"/>
              <a:t>economy</a:t>
            </a:r>
          </a:p>
          <a:p>
            <a:r>
              <a:rPr lang="en-CA" sz="3200" dirty="0"/>
              <a:t>F</a:t>
            </a:r>
            <a:r>
              <a:rPr lang="en-CA" sz="3200" dirty="0" smtClean="0"/>
              <a:t>ourth-most </a:t>
            </a:r>
            <a:r>
              <a:rPr lang="en-CA" sz="3200" dirty="0"/>
              <a:t>popular destination for international tourists in Australia after Sydney, Melbourne and </a:t>
            </a:r>
            <a:r>
              <a:rPr lang="en-CA" sz="3200" dirty="0" smtClean="0"/>
              <a:t>Brisbane</a:t>
            </a:r>
            <a:endParaRPr lang="en-CA" sz="3200" dirty="0"/>
          </a:p>
        </p:txBody>
      </p:sp>
    </p:spTree>
    <p:extLst>
      <p:ext uri="{BB962C8B-B14F-4D97-AF65-F5344CB8AC3E}">
        <p14:creationId xmlns:p14="http://schemas.microsoft.com/office/powerpoint/2010/main" val="573085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The city is in close proximity to the Great Barrier Reef, the Wet Tropics of Queensland, and the Atherton Tableland.</a:t>
            </a:r>
          </a:p>
          <a:p>
            <a:r>
              <a:rPr lang="en-CA" dirty="0"/>
              <a:t>Cairns esplanade includes a swimming lagoon with adjoining barbecue areas. In May 2003, the then Cairns Mayor Kevin Byrne declared that topless sunbathing is permitted here, as the area is a gathering point for people from around the world who may wish to do so.</a:t>
            </a:r>
          </a:p>
          <a:p>
            <a:endParaRPr lang="en-CA" dirty="0"/>
          </a:p>
        </p:txBody>
      </p:sp>
    </p:spTree>
    <p:extLst>
      <p:ext uri="{BB962C8B-B14F-4D97-AF65-F5344CB8AC3E}">
        <p14:creationId xmlns:p14="http://schemas.microsoft.com/office/powerpoint/2010/main" val="1862746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1" y="-116936"/>
            <a:ext cx="10306192" cy="685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788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21"/>
            <a:ext cx="9252520" cy="677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76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hlinkClick r:id="rId2"/>
              </a:rPr>
              <a:t>http://www.youtube.com/watch?v=kRoC3yKVGCk</a:t>
            </a:r>
            <a:endParaRPr lang="en-CA" dirty="0"/>
          </a:p>
        </p:txBody>
      </p:sp>
    </p:spTree>
    <p:extLst>
      <p:ext uri="{BB962C8B-B14F-4D97-AF65-F5344CB8AC3E}">
        <p14:creationId xmlns:p14="http://schemas.microsoft.com/office/powerpoint/2010/main" val="3844006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311948"/>
            <a:ext cx="9788016" cy="652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91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hlinkClick r:id="rId2"/>
              </a:rPr>
              <a:t>http://www.youtube.com/watch?v=CXwi4xqsJRo</a:t>
            </a:r>
            <a:endParaRPr lang="en-CA" dirty="0"/>
          </a:p>
        </p:txBody>
      </p:sp>
    </p:spTree>
    <p:extLst>
      <p:ext uri="{BB962C8B-B14F-4D97-AF65-F5344CB8AC3E}">
        <p14:creationId xmlns:p14="http://schemas.microsoft.com/office/powerpoint/2010/main" val="2051150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19" y="-171400"/>
            <a:ext cx="9378719" cy="702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58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30" y="0"/>
            <a:ext cx="95002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1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49891" cy="685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43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76872"/>
            <a:ext cx="9252519" cy="693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46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28988"/>
            <a:ext cx="10259400" cy="68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95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696" y="0"/>
            <a:ext cx="12423687" cy="698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145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142</TotalTime>
  <Words>635</Words>
  <Application>Microsoft Office PowerPoint</Application>
  <PresentationFormat>On-screen Show (4:3)</PresentationFormat>
  <Paragraphs>47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The Great Barrier Reef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Is The Great Barrier Reef?</vt:lpstr>
      <vt:lpstr>PowerPoint Presentation</vt:lpstr>
      <vt:lpstr>PowerPoint Presentation</vt:lpstr>
      <vt:lpstr>What Is The Great Barrier Reef?</vt:lpstr>
      <vt:lpstr>Tourism</vt:lpstr>
      <vt:lpstr>Tourism Activities</vt:lpstr>
      <vt:lpstr>Environmental Impacts</vt:lpstr>
      <vt:lpstr>PowerPoint Presentation</vt:lpstr>
      <vt:lpstr>PowerPoint Presentation</vt:lpstr>
      <vt:lpstr>PowerPoint Presentation</vt:lpstr>
      <vt:lpstr>PowerPoint Presentation</vt:lpstr>
      <vt:lpstr>Quick Facts</vt:lpstr>
      <vt:lpstr>PowerPoint Presentation</vt:lpstr>
      <vt:lpstr>PowerPoint Presentation</vt:lpstr>
      <vt:lpstr>PowerPoint Presentation</vt:lpstr>
      <vt:lpstr>Cairns, Queensland</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Barrier Reef</dc:title>
  <dc:creator>Beth Wallace</dc:creator>
  <cp:lastModifiedBy>WRDSB</cp:lastModifiedBy>
  <cp:revision>23</cp:revision>
  <dcterms:created xsi:type="dcterms:W3CDTF">2013-03-17T16:30:41Z</dcterms:created>
  <dcterms:modified xsi:type="dcterms:W3CDTF">2015-01-07T15:30:14Z</dcterms:modified>
</cp:coreProperties>
</file>