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23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AC61C-0EED-4F1D-AD3B-4096DB507B42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B6D72C-B941-492B-9AAE-74889F43B306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0D74C2-4B24-4BCE-B9F2-806DE662C6E3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1B78F8-E18D-4F70-AABF-C0F2101AA1BE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342702-CFB0-4C5C-A288-3BB5A63F5CF0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7D4B7-6AE2-4CA1-BE34-1644A979E9B1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8A160-87B4-420E-B0EA-46AEBEB30637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9EDEAF-4F79-4494-A326-F5A0684AE643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4EFC77-C128-407D-8309-017C88C7B0F1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A6B935-C576-4B0D-B799-AF2637EC4BB6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2572C1-620D-4628-8632-938CE87D84DE}" type="slidenum">
              <a:rPr lang="en-CA" altLang="en-US" smtClean="0"/>
              <a:pPr/>
              <a:t>‹#›</a:t>
            </a:fld>
            <a:endParaRPr lang="en-CA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 alt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2AEC0D-8575-43F7-9BBB-57F217EEF128}" type="slidenum">
              <a:rPr lang="en-CA" altLang="en-US" smtClean="0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en-US"/>
              <a:t>The Schengen Agreement</a:t>
            </a:r>
            <a:endParaRPr lang="en-CA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And its implications on tourism</a:t>
            </a:r>
            <a:endParaRPr lang="en-CA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Watch out!</a:t>
            </a:r>
            <a:endParaRPr lang="en-CA" alt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Although European Union regulations require that non-EU visitors obtain a stamp in their passports upon initial entry to a Schengen country, many borders are not staffed with officers carrying out this function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If you want to be sure your entry is properly documented, you must ask for a stamp at an official point of entry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Without the stamp, you may be questioned and asked to prove how long you have been staying in Schengen countries when you leave</a:t>
            </a:r>
            <a:endParaRPr lang="en-CA" alt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Schengen?</a:t>
            </a:r>
            <a:endParaRPr lang="en-CA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The name "Schengen" originates from a small town in Luxembourg</a:t>
            </a:r>
          </a:p>
          <a:p>
            <a:r>
              <a:rPr lang="en-US" altLang="en-US"/>
              <a:t>In June 1985, seven European Union countries signed a treaty to end internal border checkpoints and controls</a:t>
            </a:r>
          </a:p>
          <a:p>
            <a:r>
              <a:rPr lang="en-US" altLang="en-US"/>
              <a:t>More countries have joined the treaty over the past years</a:t>
            </a:r>
            <a:endParaRPr lang="en-CA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Schengen?</a:t>
            </a:r>
            <a:endParaRPr lang="en-CA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There are now 25 European countries that are party to the Schengen Agreement, which eliminates all internal border controls between them</a:t>
            </a:r>
          </a:p>
          <a:p>
            <a:pPr>
              <a:lnSpc>
                <a:spcPct val="90000"/>
              </a:lnSpc>
            </a:pPr>
            <a:r>
              <a:rPr lang="en-US" altLang="en-US"/>
              <a:t>Once you enter one Schengen country you may travel continuously for up to 90 days within the member countries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Within the Schengen area, you do not show your passport when crossing country borders </a:t>
            </a:r>
            <a:endParaRPr lang="en-CA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 the EU</a:t>
            </a:r>
            <a:endParaRPr lang="en-CA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All Schengen countries are in Europe. However, it should not be confused with the EU (European Union)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Schengen and European Union are two different agreements between European countries</a:t>
            </a:r>
          </a:p>
          <a:p>
            <a:pPr>
              <a:lnSpc>
                <a:spcPct val="90000"/>
              </a:lnSpc>
            </a:pPr>
            <a:r>
              <a:rPr lang="en-US" altLang="en-US"/>
              <a:t>Schengen includes all European Union countries (except Ireland and United Kingdom) and three non-EU members (Iceland, Norway, and Switzerland)</a:t>
            </a:r>
            <a:endParaRPr lang="en-CA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Member Countries</a:t>
            </a:r>
            <a:endParaRPr lang="en-CA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196975"/>
            <a:ext cx="32512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  <a:p>
            <a:pPr>
              <a:lnSpc>
                <a:spcPct val="80000"/>
              </a:lnSpc>
            </a:pPr>
            <a:r>
              <a:rPr lang="en-US" altLang="en-US" sz="2400"/>
              <a:t>Austria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Belgium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Czech Republic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Denmark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Estonia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Finland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France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Germany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Greece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Hungary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Iceland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Italy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Latvia </a:t>
            </a:r>
          </a:p>
          <a:p>
            <a:pPr>
              <a:spcBef>
                <a:spcPct val="0"/>
              </a:spcBef>
              <a:buFontTx/>
              <a:buNone/>
            </a:pPr>
            <a:endParaRPr lang="en-CA" altLang="en-US" sz="2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427538" y="1628775"/>
            <a:ext cx="3251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400"/>
              <a:t>Lithuania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Luxembourg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Malta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Netherlands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Norway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Poland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Portugal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Slovak Republic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Slovenia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Spain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Sweden </a:t>
            </a:r>
          </a:p>
          <a:p>
            <a:pPr>
              <a:lnSpc>
                <a:spcPct val="80000"/>
              </a:lnSpc>
            </a:pPr>
            <a:r>
              <a:rPr lang="en-US" altLang="en-US" sz="2400"/>
              <a:t>Switzerland </a:t>
            </a:r>
            <a:endParaRPr lang="en-CA" altLang="en-US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592763" cy="68580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Schengen and Tourism</a:t>
            </a:r>
            <a:endParaRPr lang="en-CA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If you are </a:t>
            </a:r>
            <a:r>
              <a:rPr lang="en-US" altLang="en-US" b="1"/>
              <a:t>traveling for business or tourism</a:t>
            </a:r>
            <a:r>
              <a:rPr lang="en-US" altLang="en-US"/>
              <a:t>: </a:t>
            </a:r>
          </a:p>
          <a:p>
            <a:pPr>
              <a:lnSpc>
                <a:spcPct val="90000"/>
              </a:lnSpc>
            </a:pPr>
            <a:r>
              <a:rPr lang="en-US" altLang="en-US"/>
              <a:t>Canadians </a:t>
            </a:r>
            <a:r>
              <a:rPr lang="en-US" altLang="en-US" b="1"/>
              <a:t>don’t need a visa</a:t>
            </a:r>
            <a:r>
              <a:rPr lang="en-US" altLang="en-US"/>
              <a:t> for the initial entry into the Schengen area, but you must have a passport valid three months beyond the proposed stay.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Ex: for a two-week business trip, the passport must be valid for four months; for a two-month holiday the passport must be valid for five months. </a:t>
            </a:r>
            <a:endParaRPr lang="en-CA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/>
              <a:t>Countries from which you do not need a visa to enter Europe:</a:t>
            </a:r>
            <a:endParaRPr lang="en-CA" altLang="en-US" sz="4000"/>
          </a:p>
        </p:txBody>
      </p:sp>
      <p:pic>
        <p:nvPicPr>
          <p:cNvPr id="1229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2173" y="850628"/>
            <a:ext cx="2845692" cy="3547019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Schengen and Tourism</a:t>
            </a:r>
            <a:endParaRPr lang="en-CA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Once you’ve been in the Schengen area for 90 days, you must leave and stay outside the area for 90 days before you can reenter without a visa</a:t>
            </a:r>
          </a:p>
          <a:p>
            <a:pPr>
              <a:lnSpc>
                <a:spcPct val="90000"/>
              </a:lnSpc>
            </a:pPr>
            <a:r>
              <a:rPr lang="en-US" altLang="en-US"/>
              <a:t>If you are traveling for reasons other than business or tourism (such as employment, study, internship, etc.) you may need to get a visa, depending on which countries you intend to visit</a:t>
            </a:r>
            <a:endParaRPr lang="en-CA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438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Aspect</vt:lpstr>
      <vt:lpstr>The Schengen Agreement</vt:lpstr>
      <vt:lpstr>What is Schengen?</vt:lpstr>
      <vt:lpstr>What is Schengen?</vt:lpstr>
      <vt:lpstr>Not the EU</vt:lpstr>
      <vt:lpstr>Member Countries</vt:lpstr>
      <vt:lpstr>PowerPoint Presentation</vt:lpstr>
      <vt:lpstr>Schengen and Tourism</vt:lpstr>
      <vt:lpstr>Countries from which you do not need a visa to enter Europe:</vt:lpstr>
      <vt:lpstr>Schengen and Tourism</vt:lpstr>
      <vt:lpstr>Watch out!</vt:lpstr>
    </vt:vector>
  </TitlesOfParts>
  <Company>OCDSB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Schengen Treaty</dc:title>
  <dc:creator>Michael</dc:creator>
  <cp:lastModifiedBy>WRDSB</cp:lastModifiedBy>
  <cp:revision>4</cp:revision>
  <dcterms:created xsi:type="dcterms:W3CDTF">2011-10-18T15:39:04Z</dcterms:created>
  <dcterms:modified xsi:type="dcterms:W3CDTF">2015-11-27T13:55:50Z</dcterms:modified>
</cp:coreProperties>
</file>