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DB535-56E9-49D1-89C3-683BA2C804AA}" type="datetimeFigureOut">
              <a:rPr lang="en-CA"/>
              <a:pPr>
                <a:defRPr/>
              </a:pPr>
              <a:t>19/05/2015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6192C-438B-4D8C-BBCC-483A7637484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31422-6A03-49CA-BEF1-33C16869E631}" type="datetimeFigureOut">
              <a:rPr lang="en-CA"/>
              <a:pPr>
                <a:defRPr/>
              </a:pPr>
              <a:t>19/05/2015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44048-25AE-47F6-BCA0-194685303CF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B36DE-D0F3-411A-A1B9-35C734F345D2}" type="datetimeFigureOut">
              <a:rPr lang="en-CA"/>
              <a:pPr>
                <a:defRPr/>
              </a:pPr>
              <a:t>19/05/2015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6F951-C41E-4E1A-85C5-A416D4A8EFB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21677-45CA-4605-BBD2-26EF54CAF6D1}" type="datetimeFigureOut">
              <a:rPr lang="en-CA"/>
              <a:pPr>
                <a:defRPr/>
              </a:pPr>
              <a:t>19/05/2015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44F5D-9242-46A4-8FFD-3D72F94BE02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61AEE-7B97-4E35-A5D3-34B35F189F5F}" type="datetimeFigureOut">
              <a:rPr lang="en-CA"/>
              <a:pPr>
                <a:defRPr/>
              </a:pPr>
              <a:t>19/05/2015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D46FA-C71B-4345-BCE9-26BBCDF460C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533B1-3042-42BF-8B92-C761C7C5E2E6}" type="datetimeFigureOut">
              <a:rPr lang="en-CA"/>
              <a:pPr>
                <a:defRPr/>
              </a:pPr>
              <a:t>19/05/2015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8513D-9A70-4635-A646-FDFBEBB5011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8C182-93C9-4CD8-B125-D8EC9FF21459}" type="datetimeFigureOut">
              <a:rPr lang="en-CA"/>
              <a:pPr>
                <a:defRPr/>
              </a:pPr>
              <a:t>19/05/2015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DF82B-7EE4-4A98-B3A3-D21CF743F48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3AFDF-0F01-4390-A55D-210FDC6755EE}" type="datetimeFigureOut">
              <a:rPr lang="en-CA"/>
              <a:pPr>
                <a:defRPr/>
              </a:pPr>
              <a:t>19/05/2015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3B955-B5E6-4B8C-9DF7-58FC96242AE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033B5-1EB1-43BD-9704-0F433042BBD0}" type="datetimeFigureOut">
              <a:rPr lang="en-CA"/>
              <a:pPr>
                <a:defRPr/>
              </a:pPr>
              <a:t>19/05/2015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73CA7-7EB0-428C-9E2A-A3629B61FA8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E3234-24DF-4F24-B098-D4C2A2776DB9}" type="datetimeFigureOut">
              <a:rPr lang="en-CA"/>
              <a:pPr>
                <a:defRPr/>
              </a:pPr>
              <a:t>19/05/2015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F8416-BEEF-4FAE-B961-B648724B8A3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1CC8C-840E-4111-B4F1-2856DFB11245}" type="datetimeFigureOut">
              <a:rPr lang="en-CA"/>
              <a:pPr>
                <a:defRPr/>
              </a:pPr>
              <a:t>19/05/2015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5DC06-7840-423B-8FE0-9D3019EBB93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47F22A-BB20-4FE2-8E03-1AB9DCAF08B8}" type="datetimeFigureOut">
              <a:rPr lang="en-CA"/>
              <a:pPr>
                <a:defRPr/>
              </a:pPr>
              <a:t>19/05/2015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27F8F8D-75EB-4D11-AE5B-78F70E13E9D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Urban Land Use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lvl="3" fontAlgn="auto">
              <a:spcAft>
                <a:spcPts val="0"/>
              </a:spcAft>
              <a:defRPr/>
            </a:pPr>
            <a:r>
              <a:rPr lang="en-US" sz="4800" b="1" dirty="0">
                <a:solidFill>
                  <a:sysClr val="windowText" lastClr="000000"/>
                </a:solidFill>
              </a:rPr>
              <a:t/>
            </a:r>
            <a:br>
              <a:rPr lang="en-US" sz="4800" b="1" dirty="0">
                <a:solidFill>
                  <a:sysClr val="windowText" lastClr="000000"/>
                </a:solidFill>
              </a:rPr>
            </a:br>
            <a:r>
              <a:rPr lang="en-US" sz="4800" b="1" dirty="0"/>
              <a:t>Land Value</a:t>
            </a:r>
            <a:r>
              <a:rPr lang="en-CA" sz="4800" b="1" dirty="0">
                <a:solidFill>
                  <a:sysClr val="windowText" lastClr="000000"/>
                </a:solidFill>
              </a:rPr>
              <a:t/>
            </a:r>
            <a:br>
              <a:rPr lang="en-CA" sz="4800" b="1" dirty="0">
                <a:solidFill>
                  <a:sysClr val="windowText" lastClr="000000"/>
                </a:solidFill>
              </a:rPr>
            </a:br>
            <a:endParaRPr lang="en-CA" sz="4800" b="1" dirty="0">
              <a:solidFill>
                <a:sysClr val="windowText" lastClr="000000"/>
              </a:solidFill>
            </a:endParaRPr>
          </a:p>
        </p:txBody>
      </p:sp>
      <p:sp>
        <p:nvSpPr>
          <p:cNvPr id="22530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4402138" cy="4525963"/>
          </a:xfrm>
        </p:spPr>
        <p:txBody>
          <a:bodyPr/>
          <a:lstStyle/>
          <a:p>
            <a:pPr lvl="1"/>
            <a:r>
              <a:rPr lang="en-US" dirty="0" smtClean="0"/>
              <a:t>Land values are the highest in areas of the city that are most accessible, such as the CBD and beside major transportation routes.</a:t>
            </a:r>
            <a:endParaRPr lang="en-CA" sz="2200" dirty="0" smtClean="0"/>
          </a:p>
          <a:p>
            <a:pPr lvl="1"/>
            <a:r>
              <a:rPr lang="en-US" dirty="0" smtClean="0"/>
              <a:t>Large lot sizes are in high demand (Laurentian vs </a:t>
            </a:r>
            <a:r>
              <a:rPr lang="en-US" dirty="0" err="1" smtClean="0"/>
              <a:t>Activa</a:t>
            </a:r>
            <a:r>
              <a:rPr lang="en-US" dirty="0" smtClean="0"/>
              <a:t>)</a:t>
            </a:r>
            <a:endParaRPr lang="en-CA" sz="2200" dirty="0" smtClean="0"/>
          </a:p>
          <a:p>
            <a:endParaRPr lang="en-CA" dirty="0" smtClean="0"/>
          </a:p>
        </p:txBody>
      </p:sp>
      <p:pic>
        <p:nvPicPr>
          <p:cNvPr id="22531" name="Picture 2" descr="http://thecondolifeblog.com/wp-content/uploads/2011/09/toronto-downtown-from-abov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79988" y="1628775"/>
            <a:ext cx="3457575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Zoning/Technology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2500" cy="4525963"/>
          </a:xfrm>
        </p:spPr>
        <p:txBody>
          <a:bodyPr rtlCol="0">
            <a:normAutofit fontScale="77500" lnSpcReduction="20000"/>
          </a:bodyPr>
          <a:lstStyle/>
          <a:p>
            <a:pPr marL="342900" lvl="4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/>
              <a:t>Zoning refers to laws usually passed by city governments that control the kind and amount of development in an area</a:t>
            </a:r>
            <a:endParaRPr lang="en-CA" sz="32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Technology</a:t>
            </a:r>
            <a:endParaRPr lang="en-CA" dirty="0"/>
          </a:p>
          <a:p>
            <a:pPr lvl="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600" dirty="0"/>
              <a:t>Land use patterns reflect the technology that existed when the land was developed </a:t>
            </a:r>
            <a:r>
              <a:rPr lang="en-US" sz="3600" dirty="0" smtClean="0"/>
              <a:t>(</a:t>
            </a:r>
            <a:r>
              <a:rPr lang="en-US" sz="3600" dirty="0" err="1" smtClean="0"/>
              <a:t>ie</a:t>
            </a:r>
            <a:r>
              <a:rPr lang="en-US" sz="3600" dirty="0" smtClean="0"/>
              <a:t> </a:t>
            </a:r>
            <a:r>
              <a:rPr lang="en-US" sz="3600" dirty="0"/>
              <a:t>roads and parking)</a:t>
            </a:r>
            <a:endParaRPr lang="en-CA" sz="36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CA" dirty="0"/>
          </a:p>
        </p:txBody>
      </p:sp>
      <p:pic>
        <p:nvPicPr>
          <p:cNvPr id="23555" name="Picture 2" descr="http://www.lockhart-tx.org/images/website98/zoning_map_dec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2060575"/>
            <a:ext cx="2592388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Climate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19625" cy="452596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The winter city concept advocates the building of cities with inside and outside environments that are livable during long harsh winters</a:t>
            </a:r>
            <a:endParaRPr lang="en-CA" sz="2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Many Canadian cities have built underground walkways in their downtown areas</a:t>
            </a:r>
            <a:endParaRPr lang="en-CA" sz="2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Indoor shopping malls have been built</a:t>
            </a:r>
            <a:endParaRPr lang="en-CA" sz="2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Bus Shelters, covered bridges </a:t>
            </a:r>
            <a:r>
              <a:rPr lang="en-US" dirty="0" err="1"/>
              <a:t>etc</a:t>
            </a:r>
            <a:r>
              <a:rPr lang="en-US" dirty="0"/>
              <a:t> </a:t>
            </a:r>
            <a:endParaRPr lang="en-CA" sz="2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dirty="0"/>
          </a:p>
        </p:txBody>
      </p:sp>
      <p:pic>
        <p:nvPicPr>
          <p:cNvPr id="24579" name="Picture 2" descr="http://www.altimadental.com/img/centres/scotia-plaza/Scotia-FCDC-path-map-20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1773238"/>
            <a:ext cx="3109912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Residential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3225" cy="4525963"/>
          </a:xfrm>
        </p:spPr>
        <p:txBody>
          <a:bodyPr rtlCol="0">
            <a:normAutofit fontScale="92500" lnSpcReduction="10000"/>
          </a:bodyPr>
          <a:lstStyle/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Includes </a:t>
            </a:r>
            <a:r>
              <a:rPr lang="en-US" dirty="0"/>
              <a:t>all places where people live</a:t>
            </a:r>
            <a:endParaRPr lang="en-CA" sz="18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Generally the largest land use in most cities often taking up to 40% or more of developed land</a:t>
            </a:r>
            <a:endParaRPr lang="en-CA" sz="18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The most important characteristic is its density</a:t>
            </a:r>
            <a:endParaRPr lang="en-CA" sz="18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Two factors influence residential density</a:t>
            </a:r>
            <a:endParaRPr lang="en-CA" sz="1800" dirty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Cost of land</a:t>
            </a:r>
            <a:endParaRPr lang="en-CA" sz="1600" dirty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Age of the neighborhood</a:t>
            </a:r>
            <a:endParaRPr lang="en-CA" sz="1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dirty="0"/>
          </a:p>
        </p:txBody>
      </p:sp>
      <p:sp>
        <p:nvSpPr>
          <p:cNvPr id="14339" name="AutoShape 2" descr="data:image/jpeg;base64,/9j/4AAQSkZJRgABAQAAAQABAAD/2wCEAAkGBhQSEBQUEhQWFBUWFRcXFBgXFxgZHBccHB0VGR8cHBwXHCYgGB0kHRwfHy8gIycpLCwtIB4xNTAqNSYsLCkBCQoKDgwOGg8PGiklHyQqLCwsLCwpLC0qLCwpLCwsKiwpLCwsLCksLCwsKiwpLCksLCksLCwvKSwpKSwsLCwsLP/AABEIAJwA8AMBIgACEQEDEQH/xAAcAAACAwEBAQEAAAAAAAAAAAAABgQFBwMCAQj/xABSEAACAQIEAgYEBQ8JCAIDAAABAgMEEQAFEiEGMQcTIkFRYRRxgZEjMkKh0hUWFzNTVGJykpOUsbLB0SQlNENSVYKiswg1RGN04eLwhMImc3X/xAAbAQABBQEBAAAAAAAAAAAAAAAAAQIDBAUGB//EADkRAAEEAAQCCAMGBQUAAAAAAAEAAgMRBBIhMQVBEzJRYXGBkbEiwdEUM0JS4fAWIySh8QYVNGJy/9oADAMBAAIRAxEAPwDb8GDCD0m5XLPPl6JVT06SztFIIWKEjQ8mq4PMaLC4I7WESE1qn7Hl5ABcmw89sZ59iaFkKS1lfMCb9upa3lsBb5sdV6Icu21RyOBbZ55WBt4jVY4XKoenanCp4hpo20yVEKG17NLGpt6i2K+XpAy5WKtW0wI5/Cqf1HFXB0Y5YhuKOLlbtAt8zE4nU/BdCgstHTgc/tKH9pThcqb9ob2KHUdMGVICfS0a3cqyMT3bWXfEcdMtCzhI1qZSRe0dPIeXkQD82GZcviHKNABysi7fNjvgypPtHclB+lcEssOXZhKQLg9RoB/KNxv5Y4jpIrnB6rJqksLfbJFjHvK/qw64MGVN+0HsSb9d+cPHdMpRGPLrKtTb1qFF/eMcYuIc+JsaCkXzMxsPcxOHjBgoJOnck/6r55960P56TAk2fML3y1L37JE7EeVxscOGDC0EnTuSeaTPH3aroou7THA7g+d5N7+WI31rZu4YSZvouduqpl/WWUjDzgwUEnTPSCejqtc/DZzVsByEYERvtzIc39WOU/RCXIMmZ1728Zb7e3ljQ8GCknSv7UhfYeg++679I/8AHB9h6D77rv0j/wAcPuDBSOkf2pC+w9B99136R/449J0QwggisrwRuCKg3H+XCXx9n9RS5rN1FXIqSIjqFl1Kp7SMukkqpDLysMUo48zIEFa6TbezJGwPr7IuMQumY00VsQcLxc8QljIIPfqtS+xvKr6o81zBbcg0usDbv1bHEV+FM6jv1ObiTkQJoQN/DbXYYmdFXFU9dSytUlC8Uxj1IunUNKtci9r9q2wHdh1xMKOqynukjcWu3CQDPxHECB6DP3hu0pPkB2fnx4m4tz9At8sgc9+iS/zdZtfGhYMFBHTuWZv0t5lEo67JZbg2JVpLE78gImsPafXiK3+0bGu0lDKrfKHWLse/moPPyxq2I9Xl0UotLGkg8HRW8/lA4Sk4YjtCzmD/AGjqMr26aoDeC9Ww95df1YduB+PoM0jkeBZE6tgrCQAHcXFipIPvxR5/0W5bJFI3oqIwRiDGWSxAYjZTb5sQP9nqjC5U798lQ5Ow20qigX7+V/acIRSnY8P2WoYVOM/6Vlf/AFjf6FRhrwqcZ/0rK/8ArG/0KjCDdK7qlX2DBgxIs5GDHnrl1abjVa9ri9vG3hj1gQjBjnU1KxozyMqIouzMQoA8STsMIsHTZl71YgDPpJCrMVtGWJAtudQH4RFsCUNJ2T9gwk8fcUVEUkVPSMqOwMk0jKH6tOSgKdizEHn3A4WJM7r2ADV0gIPOOKBL/wCQ/rwlp7YyRa13H3GPyZjVMAGrKm177Oq39qKDjw80pFmqKlgeYM8n7jhMyd0R7VsdsfMY3HqXlJL7ZpT+t8cZaJGJZgWJ5ks5J9pbBmR0XetpZwNyQPXjx6Qv9pfeMYpJk8LCzRqw8Dcj3E48R5BTrygi/IU/rwZkvRd62A8TUg/4mD89H9LHCo40oY7a6ynW/L4ZP3HGVfUmH7jF+bT+GPv1Jh+4xfm1/hgzJeiC0mo6SctQXatgO9uy+s+5Ln24j/ZXyv78j/Jk+hjPvqVD9xj/ACF/hg+pUP3GL8hf4YTMl6JqqOkniCmrcwWSldJVEOhjoYbqxN+0u/xtj4DCrJSf8tD7bf8A1xbcR5O61SvTwEr1dm0AAXu3h32tiG9LUW2ppb+YFsVJWvL7aF1nDcThWYbJK6iL5X8itE6HOI6SloZOtfq3kmZiumVhYAAfFUgd/wA2G+r6WsvjDFpJLDvEEtj6iVA3wh5XRiGGOMbaVANu8959pucSiMW7pcq9oc4uPNafwxxHFXUqVEN9L32a2pSCQQbG18WmMh6N8yFDmElKx0w1fbg8FlHxl8rj9S417DlXe3KUYMGDCpiruJKkx0VS62ukEzC/K6oxF/dil6FqYpktNcDtdY+3gXa1/PE3j2oKZXWMN/5PKN/wlK/qOOvRpTCPKKJRc/AI2/4V2PznDXK3h9imbCb0gzFZ8qI5+nqPY0Uyn5jhywkdKbhI6CS4BTMaexNrAMWVr32+KT6sNCndsU1Yrc/zQwRXW2t2CR35ajc3O4uAASR5Yo+IulOio5TC7PLIvx1hTXo7+0bgA+V7+rFHLxzTZjUw+jOWEcM7OrIysjFoFU7i26lxsT34gxkxhgfI3cBUAw70q85CKeT0yMyS1UZ6xnkclpRvrQj4o1LcAAAA2w/13F0McEUqky9eAYES2qS4B2vyABuzHYd/hhfxVZNw7HTNIU1EuxI1G+hSSdCf2VuSbeOOTwfGnwxvEludu2/7+XNPNHddM1y561g1c2tQbrAhYQr5nkZW/CbbwAwqdI3C8C0JkhiSNo2U3RQLqeyb+W4OHzC/xG4mPUHdBZpfwjzVD5cmP+Ed5xDg8TisVi2EuJ1s9lc9Nk5hNqoyOaWSBJJ3LyyKpZj4ABVHsUDE/HwC2PuO4UqMGDBgQjBgwYEIwYMGBCMGDBgQjBgwYEIwYMGBCMGDBgQqziHLjLCdG0kZEkRGxDruLf8AvhjV+BuJhX0MU+2sjTKB8mRdm27rnceRGM7x84BzX0HNjTnaCtGpN9llX+PL2r4YcCmPbmatkwYMGHqqlXpTnKZPWEd8enfwZlU/McMXCi2oaUDYejw/sJhV6YJwuTVWr5QRR6y62w65XTCOCJFvpSNFF+dlUAX9gwxyuQdVSsZx0sOlYI8uW5fWk0zj+oQarE+LvuAp7rnuxozNYXPIc8ZPks/XK9Sd2qZHmJ3+KSVjXfuVAo9+MvieMOFgzN3Og+qke7KF7yjJoqaPRCukfKPNmPix5sceocnhSUzJGqyMNLMosSNjvbY4mYMcEZXkkkmzvrv4qrZRgwYMMSKr4lzxaSmeYi5GyD+0x5DyGEyl4opkiBedWc9qQgNdnbdjYDxPsFsP9dQRzIY5UDoeaty/7HHTo04OozDNrpIWaOqmjVnQMxTssty1+Qaw8gMdV/p98fxtr4t77lNEAdFn317Un3X/ACP/AAx9HG1J91/yP9HDj9d0cUsqpksSvE7xk6oV3H+C9jtv4HE2bimpjohXHLaIRdWkotMdQDabbdRz7Q78dVSkGUmgUjJxXTkgBnJOwAik3/y47yZ0o/qqhvVTy/vUYes84xrqedUIomDmTTpMpZQmk9oXG/aHuxxyHpJqZa6lgdYDHUdZ24+suNC6ttRt4fPgymrTczM2W9Uj/V4fcKr9HfB9Xx9wqv0d8NtT0oVxnqUhipgsM8sK9Y0uptBtfbbfniRlPSLmDUaTSU9IxLBD/KWja5k6q5j0NpAPPtHYE+WDKd04FhJAOoSV9Xx9wqv0d8H1eH3Cq/R3w9VXSVWxzSRNSU+pAhuKpyrBwSLEReHiMMfAvFclfBK8kQhaOZoiocuOyEN72H9rBRGqAWEloOqyiOvlcXioq6QcrrTSWB9dsffSan+7q/8ARpP4Y0rpC4tlo/RkgCa53cF5FLqiIupjpDKSdx3+OEmv6Uq1IGljlpZLaR9odRudPxuv2GANJFprnsa4NO6q/San+7q/9Gk/hg9Jqf7ur/0aT+GHLiTi6qpoDJHVUkriZYhGacgtdlUldNSSQL35dxwv1/SnmEKNLeinWM/CKqSKR3c+sNjfywZSlLmNIB5qDA1U7BRl1dc/2oGUe97Ae04lfU+t/u+q90f08bTE1wD4gH34yWk6S8xmiRwtJCGUMAVlckHltrW3j34ACdkPcyMW4qs9BzD+7Kj8qP8AjjzJSV4BJyyp2F9ihPsANz6hi2oOk6dkfrq2ihkSoERjMDklbqNY+Hv33tbuO+OdXx3VtVyRw1sckaJEQ0VMtiz6rg6i5FreNt+7AGkmkOcxrcx2S/6bWf3VXfmX+hii4mmqy9KwoqmnkWdepaWNl1SG2lV1AAkkA+zGi8Fca1sucGknlWWLqGk+1IhvYEbqO6+GPpHjBlysEAj6ox/MkpwVRpOBaW5gmSgmZ4o2kQxuyKXQ2JRiLlSRtsdsdJ51RSzsFUcyxAA9ZPLELNc5WEWFmkIuq3+dj8kefuvhBzjJBWNqrGaY8lS7JEn4qKdz+ExJPzYoYvicGFOV5s9g381RAvdWHTXIGySUqQQXhIINwRrHeMaNTfEX8Ufqx+b6CoZsg6pzqWLNI4xe9tJAYix7rkm2P0oBi+TauxNyiu9Z70ncZzxulBQD+UzLqeTa0Ed7XN9gTvueXrIxXZNl/UU8UN9XVoFva17Yj5S3XST1jbvUStpPhCjMkSjflpF/Mn1YtMcNxjHGeXom9Vp9TzUUjrNIwYMGMRRIwYMGBCMWnAACy1y95mikt5NEi39rI23l6sVeJHCdRozJ0v8AbqUNa/yoZLXt39mX/L542+Bvy4qu0EfP5KWLrJZ4kh05lUhTt14Y3Uk9qKMkAjZfWcV2Tw002WRRyGmSYRxjVPW2BZJASrRb6dl02I78WvG9KDmk3/x3I1MN9JF7Kd9lGx22x0yoytk0DxdURHKvZZG1XWote6tvubm45Y709UJkWkrx4KizeSlXMIhTQU8ZIl1vDOsusFQRcKBp+Lt6ze215fDwY5vlrG47VQDcFTcx7bHlsuLbjimnEtIaj0c/CTBerR1beJr/ABybryv56cU3DDgZrlsYUKA0/ZBB02jI7u46id8L+Apjv+S2uz6rzXx/znXNv/S3A7NwPg4vlW7PvF7YhiqpZIGgmXLwVkkUPK7rOD1mq91hYbjz5EYsK+MHMK82vasbx27EX/u+InDlUhp6nRNCJRmUTorgatngXUt2uUte+3cfXgPVCWI/z3ooZoWlqDAsKxmVdIgJaMHq4/ikqtt/IWONI6K2BoZCO+qqPma37sIuaSKK2qvJH9sQ3Qqqt8FH3XPt88OXQ9Uq+XOVYG1XU3seV3LC/sIPtwj+qEQD+e8qv6WWAqMvJ2A9KJPhaOM4QeIE10U4LvIbXGpdJvdbAAKLj3nzxoPSr/Scu9dV+xHhAzarZKWdt1ZQGTWyMSQykEBfVyOHR9VRYn79vl7rnUZnBKjlIaZC2YRMjQrIpGyXCiSBTp533G5O3j44lS1FUnUxvY9pAlu0NhZQW9ZJw38SUsyU07tUQuj10WsLEV1EGJAUbrWC/FG1j374VuKYSaOo+NyHxiLWBB7Njt7d8DOqU7EH+azy91t/CM4egpGFyDTwnf8AEUfuximXuqw0quUVuqj2cdokBdgDbvxrvRtUh8pomAI+ARd/wbqfnGMsadyUIEhGuUNoVCNnZRqLG67eF774bFuU/G7D98lGy2tMS1SdfTxA10b3kgqJZCw6iRNPUg2BZQtue55bY95jWyTZhUGa8jhaYN1STU1rdbzWoZX27+4+GLfJYpvR60R6CPT6YlXVyf8AhdLDSeQNjy3AOOHECTDM6oTGNn6mmt1euNbfC2FySb+eFHWSyH+n8h8lz4OlCcSQ7byUzrfzsxufYtsNvSs0jVGWRxuUJqJJNQUMV6tBYjVccmI3B5jwwmcLODxLS+UL38uxIcOXGzB84pVt9qpJpCfx3SMW8fin3jFHHymKJ7xuAa8eSlh0hHghVtfmSTckm5J8STzOBmsL+GPuImbq5p5RELyGNwgvbtFSBv3HHm4t7viO53KhSnk2WhslpNYIWozeJuVjpaTRz79hzxv+MNpaSuNFR0/VU0K0skUou7sztGxbtaRYBidwL+vFrmnTXU0UiJWUcbB7nVDKdxe2wdefrx6NHjMPK7o43glWmHcJvzjo+Dsz0tRJSsxJKqqSRlibk6HHZJPPSRe578K/EmQ5jRU01R19LMkSaypikjYgc7WYi/8A7tjVsUvGsYbLawEXvSz7Wv8A1bkfPhJMFh5Db2AnwTy1p3CScr4VrqiKOV6yKFZEVwIoNRAZQwBMrEd++2IGUzSek1sTyGRYZhHGWVQ1tIJJKAA3uO7a2Hnguo15dSMRYmni/YUfuwmZf/Ssx/61/wDTixlcXwsEOEJjYAbGta+u6p3urHBgxV1WfpHVx07jT1qFo3vszA2KW7jaxB9mOOYxzzTR3+iKVk7gC5IG4G57zsB7ccsqYrnNGe54apD7BG9/eMKOeZmZM4pKdd0iPWOO4sVYg/4QPeThoCkZnlrgkHrpUPmGicm/5Axs8OiMGKhJ/ECfIggfVSMFOHemDiHo2Wrq2qTUzQ6o0Rlj0C+jVY3YG3M7WwZf0XU8SFBPWNG2oshqpFVi25YiPTuTvzw44+47i1YoXaVm6MsvIAeAy2JIMsszkXtexZyRjtlvR3QU8yTQUyxyoSVZS99wQb3Yg7E88MdseJZlUXYhRyuxA/XgSpbrujegmmkmlhLvISzgyy6SbAX0Bwt9hvbFhTcIUUa6UpKdR4CFP4YsY6xGNldCfAMCfcDjrhEKsThWjF7UtOCTc/Ax7nx+L5YjZ5ndNllOXKBQSdEUSgNK3gqrzPieQ78eOLeMI6FFBUyzSbRQqQC1ubE/IQd7H1bnGX1NbLLUgv8AyisnuERbKLDfQmraONfE8+ZucPa299lBLNk0AsnktHyWupM5pUlkgVtEjAxTAMYnF1II5X0m+478S/rBy77xpfzEf8MZdlOeS0E5qRG4HxK6nPxrL8sDkXQbgj4ynzxs9BXxzxJLE4eNxqRl3BBwjhSfFIJBfPml+boxyxjc0cQ8l1Kv5KsFHux4PRXlh/4RPypPp4ascKzMYogDLIkYPIuyrf8AKIw21IvOW5bHTxJFCgSNBZFF7AXJ79+ZvhdrOi+glkeRo5NTsWbTPOouTc2VXAG5vYDF/BnUDglJ4mtztIht7jjvJWIpszqp8CwB9xOBBFpVj6JsvW+mOZdVtVqmoF7cr/Cb27seJuiDLXbU8UjNYC7VFQTYeZkwzT53TpbXPEt+WqRBf3nHmmz2nkYJHPC7HkqyIxPqAN8LaKVJknRlQUlQs8ELLKoIVjLK1rgg7MxB2OKDP21Z1N36KOBR5BnlYj2kA40nGZV4/nev/FpP9NsZXFzWDf5e4TJOqVIwYMGOBVRGEmKg+qfEMMI3hpQHl7x2SGI8rtpT2YveLOIBSU5cAtI50QgC93INvYOfzYbOivgZsupW66zVM7a5mBvbwS/fa5J8yfLHTcBwpLjiHbDQfP6KeJvNOuIuafaJf/1v+ycSsR8xQmGQAXJRwAO8kHHWKdKnRpUF8ooibfaQu34JKj5hhYpU01+ZLe/8pV7eGuND+75sXvRHPqyel2tpDof8Lviqz/J6inr6iohppKlalIj8GUGh4wykNrIsDcEEX78UOKwPnwrmMFnT3VL8RClYTekSGKaEKsi+kRsXjQN2msLsotyOntW57DDXQ8G1lVvWuKWI2vBA15GHhJLyUW5hPeMNn1p0no/o/o8fU7HRp7x8q/PV+FfV54yMBwSWNwlkdRGwGvr+nqgPDDa/M+UZ+8NUKt7zt2ySTYkldIucafQzTySZbNUBY3aujKot+wrK4AYk3Jsbn12wjZrwmsWcNRRtpQ1MaobBtKuVYCzbNa9t+fnh/my2vhrKFanqpYfTYtM6HSxPasGj7idzddsac2Dc6aORjR8JonnQ5Abc1fxGQlhbpYv/AAtB6QKx4svlaNmRiY0DqSrLrdFJUjkbHGV1MbO/blq2Ow1ekS2/1Mah0kx3yycjYr1bj/DIhtjLurInvp595mfcd9ovijG1EAVm4x7mkUa0VxmPDcAy+kldWebr6VGeSSRiytOFYEM5FmXut34i8c5BBHWxCGCMoaaQsi6QrN1iAXB2vYne2OtRkdPPlsUrU6lxXxRO+ntMvpCo2phuQVOnfliLxNw7DT5lpgi6tGpFfShZQWErjY6h3AXFwOV8IB8SllcehvuVXw/QpHnOVlIlhLSS6lW3cu19Ox541LjDj9aZjT0yiersDo30Qg/KlYcvJR2j5Yy+Kp6vN8pbSftzLYm5GrQvO5va9+Zw/wDEHRTSVtbM5aSFjFGzGFtOp2acFmBvc9keHLzw19Zk7DlxhFb6+6QGnc1PVpeqr6gjUW/Wx/q41HJRyGNSyLIqXKojJUSx9e4+FqJCFLcjpS/xUFtlHt3wkcFzxZdkTV6IGq5meIO5JLNrZV58lAGogWvbfuxmea5pLLI7SOZJDY6nOpmLE8r/ABQD3DYdwGIpZq0C0sBw0yAyOPiask1dD/PYtr4lanzAmXLpo56mJB1kSMLyx35dogKyk3U+ek8xZT4e4pbLHMkYZ6N3PpENu1A17M6Kd1IOzJiv6Ka/qs2hu1utR4W57kjWo2/CUc/HDvxb0cyz5l1lLOkCzxM06smtXdCi307DtBxc37j44WKQPbqosdgnYachp19wtDoK5JokliYPG6hkYciD34x3pW0zZ5TQuutI6VmKtut2Lm9vYo5dwwz9D2XSUqV1I8nWCnqtC2uFF0VjpBJ0i55YXOPI/wD8gJ7lokv7WIw9g+JVpzUbj3JSrstp3gnKx0/YiZgY/jBgGIuQBtthw4x6P6KH0HRCt3rYYpSWctIpDgg3bvIBNrYpakdZTyAsjByEvFfkzKp3ud7HDDxnw9VRyUAjrJJ71qdWtQiNoYLI2osgVmAAa4J79uWJHqrhCSD4ql4r4Mo4K8xRwIEelWQKb2DCSRD2iSwv2b4rMgyWOnznLWiXQZJW1KrFlFlHIne3aOLvid6ha9vSljkdKWNVMXYV0aSRiSJmsCGFvjHl54h0bXzbKbWA65+RB+Svht7sFDIkzO+01en6LesZlX/73r/xaT/TbGmYyqrm1Z5mGk3AjpVPgGCHb12xicXF4N/l7hXZOqVY4MGK3iDPUo4DNIGKghbLa5J9ZAxwbGOe4NaLJVQaqdUU6upV1DKQQQRcEHbDPwjnJbVTyOWkjUOjNzaMkqLn5TKRYnvupO5OMwouk+ie2p3jO2zof1rcYY+jfO0rMylkg1tFHS6NellVmMgYjtDcgAe846Pg8OKgxGVzSGka2NO5TxhwK1HBgwY61TpI6N4ljpJYF/qKupiIve1pGZfP4rDnhqwocPT9XnOaQG/b6ioQG++pAjkd1rhfP3YZKbNopJZYUcNJDo61RzXWCV94BxIFQkFOKl4Mco6tGdkV1Lpp1qCCV1XIuO64Hfjnl+YpOmuM3UMyG4IIZCVIIO43H6jhVHSxjjQW4nht3y0l/PYY0nimAs1ERayV1OT6jqX9ZxlvE9eJeJYyBYLU06A/2tNlv77j2Y0PjDPY+thpQxEwmpKjYbBBURoQWvsTfl4YRuxV+a7j/wDI9yr3pE/3XU/iD9tMZda0+wiFxub/AAh/7Y1HpEH82VX4g/bTGYPq60W1abb2VbXN99RN9vAYfEqOO3HgVxpuH2NNLUChhnAnft+k1EUxIkABCp2BY2tY3NvHHNqGeKtk6+NoCKdNKtUPUizO/bDOTYdggr5YcMkWoNFJoaFY+v7JKOzhuui3PbCkX3xX8WK4rjrYM3okNyq2F9dTewue/fvwNHxKSV39P5D5JPzep0ZjlbjtWnU+u7wj9+P0DGQKk7btEtzfuV3sLf4z82PznxbViOpoJGuQkms2G5CvCTsbb7Y3mprSubQR72kpagnwukkBB9xI9uGSdZS4T7kefusX4vq7UNLTrsPScxk2206ZpI0t3fKb1WGE1wtgSy61B0m/K/68XnFsrGSJO4LWkDzasqQf2RiogjUqpsPijuHhjPnNOXa8JjzQUOZO/dXt2qNl1a0RMqMuuMxyKVJJ1Ib33HfbH6do8w62uhZSdD0JlUW/tyRG/jyA92PzNVUqqCyuCXjkDxgWMenZSe46h+/H6I4WkDTUZBuPqVHuPxosTQm7WRxEdXtGYejj9V64Nh0VubA99WjflQxn9+E7jiL+e5G8KOIe92P/ANcOPBTM1ZmzH79Cg/ixRi3sFsKHSEtsynfsn+SwAh7hbXmJuQCbW8sWmdZYWK+6P75pczqF2pJksoLAKgU+JQC5IG9zhvqcgYSKTTVcbJJ1iGnr0nCm2jWqVVuWoixXv574SqyUGkXquqJEkIAS4jDdYm3iBe1+/D4mY5mK11aGkcpApCJNKgYO7XZWeM7goAQfwbd+HybqDBimnxSpXtK08wlWplskSqtWkMb2vIxA6vsFbm4viK04izTKjp2FQVAFhbV1ajy78W3FNVpqqiRiVJMIcIpl0MIowV7I3se+2KHM/wDeWVd/8qT9uDCnqKJpvFevsv0PjKo4f5zzN731VEa+XZiT6VvZjVcYhw1m09TmVbTwRxm9TUStKznSFEnVghVF35DkRe+MXicMk+HMcQskj6rRkBLSmN6+MSCIuokZdSqTYkXtsO/Cz0nQs9CFQFmaaMKBzJJIA9+H9+CqILesWKaSSydZMFU33skVz8HuTYIbnvJxDl4UoqKohnmqJgolCwRTStIglYaV06rtcC9gSQMZ2G4G6KSOXNtRI+iqhwBte+BejelpxKXhila0Md2jVhdI01kagd2kLEn1eFy909OqKFRVRRyVQAB6gNhiLk9ijEC15JL733DFSfm5YnY6Qq43YIwYMGESrMeK1elzpq6KKWcLSwxzRRLqZhK1SoYeAUxLt5+WOGV5zKhGYCkqGWWWqjqI1ivKqhojEWW4vp0svqY+GJPShxJJQTtNDZJZKF1jduRaOaM2AOzMFkYjwv34WKbpLrxRVpM2p0mo0ikKJdVm6zUbAWPxBa47zgL60/eijflujzHsmSh4ijo3NTMs6rVq7hDA+tWSabaSwOmyOoFzyGOmV8SPSRQutLVVFPPBTyq8KdYUYppcNchiSyhu/nzxQfZCr/qarma0jZg8HWaUJ0LGXAAtYG4tcjEOLjyukopddQwdK6OJZECK2hopG07LbmoPLDDM0el+ShLo9b7L8lEzXL6mWqyyqhpppTYPIBEQQy1EzNr5AMQe+3LnjpxFl9RPWGdYTHLUtLF1c4IMUEQp9EjBeR61WtuQeW+LTJM2zKWnDLmTqwd1IeGJ7WJtvYG9rHE7KaSZeskqZevnkYF3tYWUBVUDuAHd4k+OMjF8YiijcIjb72o+qnLw4Ajs0901UOYyV9DU00hSOq6l430k6e2rKsq/KCE325ggjC4OjetNizUZYcj8Nt6roSMRK+nqUqIamjkRJIwyusmrRKjFTpbT4EE8uZv3Yt6fj+snLKtPHTNHZXMhaYMx3+DClBpt3kk7+W8uE4tE6DPI4AjcedbfRMcxkg+ML3HwrXx0rQAU8hadZg3XOgQLJFJpsYSWvoO9+/FXnHB2bz1LzhaNS0caaTNKwUJrO3wY5lycSKzjLNbrGkdLZjZp1Eh6vxJiZt9tuZGO0WY1o3Na7Nvzih07/ghb2HrxI/jGGZRz3fYPdKWsLcp2SVxF0Z1x0z181NFBCbs0XWOwDFRZU03diQABfvxq6V8VRX0U0LBw0NUAw5j+jnSQd1IPMHcYTKysr55YUqHglgSQyllQxvqCsFBW5BAJvcd4xP4boQM5ilGxemmVvPSYrH12NvdhrOKRy4hsTNQRd9+uleSc3K34W7LNeNVAqaawt/J5z7TWVe+FWBnCjSXKjl2F5d3M3OHLiiiknnhaGOSURxTxyaEc6W9KqWsdrHY91+/FTS8LVh7KQTmw5dVaw5c2tfFmUEuNBdTw+WJsDcz6ou5gHWu8aKmRQ3WG51aCrAi1u8bY3/gDnQf/AMpP9SPGL1PCtXCGZ6ao7Q3OjVy8kvbnjVeifNeteniYOssGX9XIroyEfDDTbUBqGkcx4YkhBF33KlxOSN4ZlIJ+K6N89L1OpXai4xWkkzNEjaoqPT3YQpsdJjgGpmI0oNjbmSRYDF3mXCEOYGOrSWaFpYo/ihd0sWW6yKdLDV3YUcigS9TItj1tZUvqHeOsdR7gMd8mNXHTpFJUsoQWRYQqhRva5IJdt+fLy8cr/eY45ZGv0DTQrc72sNxBsOClVnRHMyBVrl+OrEvTj5JDD4jjvAxcNkuaK+pZKCVtOnW8M0bWvfTZHYEX3vfmcUUXSFmkaapaGGay8o5tDk+NrMPPSMdcu6U5K4MlPCaV47CbrhrILatIQCwPxTcsPDY8xpHHw5DJnBA3rX2Q1rGjQLjP0f5k8sspkogZX1kAT2Bsq7bctsR4uiesespZp56YLTyrJaNZSWsytbtW56QOe3ni2PFeYRAWFPUgc1YNA59TKWW/+EYqYOLsyqamaSJzSxIyqsE8KyAkKNXbUgkX7x44jHFcM6Muzih436bpgjjDs4Gq1aaTSpY9wJ325b+zH5X4WzKTXUdXKYOupqnU4G91VpxGrHZSxTTfna9t8bDmXSFI6tRy0rJLOjIkiOHhsQQ7EtZlKqb6SDvbfvxXUWRxrHSUpBdRNTqNhuVcOSRyt2Tcb7XxDLxGNr42s+IuI2PI6X+inElAt7fqo+bhKmOkp0Ic02Uy1SqDqIm6uNYjz2ZWuRe977jli64ipxWZhOhNo6GmRtXZOiaWRJA9jcDTHEdzy38cdMh44iMtcfQ4Ujp4JZVaIJqkjRipU7WOq2oWNrEYKPpJh+p9RPT0ixSJMsPVHSFd2C2JMY3GknuvtjT6RtX+9FAMlXe1/r6Jp4GrBLRLIG1h5ahlbxUzzaT6tNsX+KLgUj6nU1lCDRsq3sou1lF97DkL4vcF2pRtojBgwYEqW+MuAabM1iFTr+CLFCjaT2gtwdjcdke7FXQ9D9DHGyXndHMZcNM1m6s3QELa4Xe3rw8YMCErw9GWWqCBSIbnUdRd9/HtsbHGa8ccHI9eYYMsmSCNVZpaZWvKxXYdohABc3Iu1xzF8blgw1zcwI28ELFMnWno0KLHUwqz7maGcXa1ubLbkO7E2Lieka9qmHbY3kVfmYjGvYi1WVQy26yKOS17a0VrX8NQNsYcvA4pHF2d199FMyBZd9cNN98wfnY/pYPrhpvvmD87H9LGk/WzS/e0H5mP6OD62aX72g/Mx/RxF/D8f5z6IyLNvrhpvvmD87H9LB9cNN98wfnY/pY0n62aX72g/Mx/RwfWzS/e0H5mP6OD+H4/zn0RkWbfXDTffEH52P6WKvN6x598tmdqiK1zAyG0chXVdjsDZNrG+2NVqODKFyNdHTtbleGP+GEvjLhyKknjlov5IXjZHEKxhWAYMCVZCNVzz522xPhuDMglEgedEobSgZBlbwAKDmQF2J1mN13Zm+Ldjvfe3M74ukqySQXqRY27UIF/V2dxhHz7iOrp6dpVqpGK6bB0hKncDfTGD8+FT7NGYf2ofzS43U9arX5zGvZM9Ypvyjp31EjuFoSD47YUaDiieDOQyTS6ZYeqRq2ArrsdWlQoj5Mdj4mx54o6Hpnrt9Qgbla8ZFvyWGOq8QSZzU09PVBEVXLBoQVbkNrsWsPV4DDXtJaQ00e3sQn/ACnL+piCFtZ1Oxa1rl2Zjt3bnEzF7F0U0K22nuO81M9/X8fE2HgKkQ30yN3dqaZh8745eTgUr3FxkBJ1OijyJVx8t34aZOj6kYk2lF+5Z5gB6hr2x5+x1Sf8/wDSJvp4j/h+X84/ukyJZwYZvsdUn/P/AEib6eOM3RfQsbssxP8A1E/08KP9Pyc3j0S5Ev2xRcTZJFVBEknaLQSwCOik3Ft9Xlf3nDpL0N5Yxu0LsfFppSfeWx6h6IcqQW9EVrm92Z2Pd4tixFwJ0Tg9stEf9f1RkWJcM52lGczppX1aqSanpyR8Zidh2QeYNx3eYxIoXqpYJIKWjqZC9ak2rq2CEJGU0liOydRDerG55V0e5fTyrLDSRpIt9LC5I7rjUTY+eGTHQiMUAeyvXdBjafQj13S/wFlUtNl0ENQAJVDawDqALO7WuPXhgwYMPT9l/9k="/>
          <p:cNvSpPr>
            <a:spLocks noChangeAspect="1" noChangeArrowheads="1"/>
          </p:cNvSpPr>
          <p:nvPr/>
        </p:nvSpPr>
        <p:spPr bwMode="auto">
          <a:xfrm>
            <a:off x="0" y="-708025"/>
            <a:ext cx="2286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>
              <a:latin typeface="Calibri" pitchFamily="34" charset="0"/>
            </a:endParaRPr>
          </a:p>
        </p:txBody>
      </p:sp>
      <p:sp>
        <p:nvSpPr>
          <p:cNvPr id="14340" name="AutoShape 4" descr="data:image/jpeg;base64,/9j/4AAQSkZJRgABAQAAAQABAAD/2wCEAAkGBhQSEBQUEhQWFBUWFRcXFBgXFxgZHBccHB0VGR8cHBwXHCYgGB0kHRwfHy8gIycpLCwtIB4xNTAqNSYsLCkBCQoKDgwOGg8PGiklHyQqLCwsLCwpLC0qLCwpLCwsKiwpLCwsLCksLCwsKiwpLCksLCksLCwvKSwpKSwsLCwsLP/AABEIAJwA8AMBIgACEQEDEQH/xAAcAAACAwEBAQEAAAAAAAAAAAAABgQFBwMCAQj/xABSEAACAQIEAgYEBQ8JCAIDAAABAgMEEQAFEiEGMQcTIkFRYRRxgZEjMkKh0hUWFzNTVGJykpOUsbLB0SQlNENSVYKiswg1RGN04eLwhMImc3X/xAAbAQABBQEBAAAAAAAAAAAAAAAAAQIDBAUGB//EADkRAAEEAAQCCAMGBQUAAAAAAAEAAgMRBBIhMQVBEzJRYXGBkbEiwdEUM0JS4fAWIySh8QYVNGJy/9oADAMBAAIRAxEAPwDb8GDCD0m5XLPPl6JVT06SztFIIWKEjQ8mq4PMaLC4I7WESE1qn7Hl5ABcmw89sZ59iaFkKS1lfMCb9upa3lsBb5sdV6Icu21RyOBbZ55WBt4jVY4XKoenanCp4hpo20yVEKG17NLGpt6i2K+XpAy5WKtW0wI5/Cqf1HFXB0Y5YhuKOLlbtAt8zE4nU/BdCgstHTgc/tKH9pThcqb9ob2KHUdMGVICfS0a3cqyMT3bWXfEcdMtCzhI1qZSRe0dPIeXkQD82GZcviHKNABysi7fNjvgypPtHclB+lcEssOXZhKQLg9RoB/KNxv5Y4jpIrnB6rJqksLfbJFjHvK/qw64MGVN+0HsSb9d+cPHdMpRGPLrKtTb1qFF/eMcYuIc+JsaCkXzMxsPcxOHjBgoJOnck/6r55960P56TAk2fML3y1L37JE7EeVxscOGDC0EnTuSeaTPH3aroou7THA7g+d5N7+WI31rZu4YSZvouduqpl/WWUjDzgwUEnTPSCejqtc/DZzVsByEYERvtzIc39WOU/RCXIMmZ1728Zb7e3ljQ8GCknSv7UhfYeg++679I/8AHB9h6D77rv0j/wAcPuDBSOkf2pC+w9B99136R/449J0QwggisrwRuCKg3H+XCXx9n9RS5rN1FXIqSIjqFl1Kp7SMukkqpDLysMUo48zIEFa6TbezJGwPr7IuMQumY00VsQcLxc8QljIIPfqtS+xvKr6o81zBbcg0usDbv1bHEV+FM6jv1ObiTkQJoQN/DbXYYmdFXFU9dSytUlC8Uxj1IunUNKtci9r9q2wHdh1xMKOqynukjcWu3CQDPxHECB6DP3hu0pPkB2fnx4m4tz9At8sgc9+iS/zdZtfGhYMFBHTuWZv0t5lEo67JZbg2JVpLE78gImsPafXiK3+0bGu0lDKrfKHWLse/moPPyxq2I9Xl0UotLGkg8HRW8/lA4Sk4YjtCzmD/AGjqMr26aoDeC9Ww95df1YduB+PoM0jkeBZE6tgrCQAHcXFipIPvxR5/0W5bJFI3oqIwRiDGWSxAYjZTb5sQP9nqjC5U798lQ5Ow20qigX7+V/acIRSnY8P2WoYVOM/6Vlf/AFjf6FRhrwqcZ/0rK/8ArG/0KjCDdK7qlX2DBgxIs5GDHnrl1abjVa9ri9vG3hj1gQjBjnU1KxozyMqIouzMQoA8STsMIsHTZl71YgDPpJCrMVtGWJAtudQH4RFsCUNJ2T9gwk8fcUVEUkVPSMqOwMk0jKH6tOSgKdizEHn3A4WJM7r2ADV0gIPOOKBL/wCQ/rwlp7YyRa13H3GPyZjVMAGrKm177Oq39qKDjw80pFmqKlgeYM8n7jhMyd0R7VsdsfMY3HqXlJL7ZpT+t8cZaJGJZgWJ5ks5J9pbBmR0XetpZwNyQPXjx6Qv9pfeMYpJk8LCzRqw8Dcj3E48R5BTrygi/IU/rwZkvRd62A8TUg/4mD89H9LHCo40oY7a6ynW/L4ZP3HGVfUmH7jF+bT+GPv1Jh+4xfm1/hgzJeiC0mo6SctQXatgO9uy+s+5Ln24j/ZXyv78j/Jk+hjPvqVD9xj/ACF/hg+pUP3GL8hf4YTMl6JqqOkniCmrcwWSldJVEOhjoYbqxN+0u/xtj4DCrJSf8tD7bf8A1xbcR5O61SvTwEr1dm0AAXu3h32tiG9LUW2ppb+YFsVJWvL7aF1nDcThWYbJK6iL5X8itE6HOI6SloZOtfq3kmZiumVhYAAfFUgd/wA2G+r6WsvjDFpJLDvEEtj6iVA3wh5XRiGGOMbaVANu8959pucSiMW7pcq9oc4uPNafwxxHFXUqVEN9L32a2pSCQQbG18WmMh6N8yFDmElKx0w1fbg8FlHxl8rj9S417DlXe3KUYMGDCpiruJKkx0VS62ukEzC/K6oxF/dil6FqYpktNcDtdY+3gXa1/PE3j2oKZXWMN/5PKN/wlK/qOOvRpTCPKKJRc/AI2/4V2PznDXK3h9imbCb0gzFZ8qI5+nqPY0Uyn5jhywkdKbhI6CS4BTMaexNrAMWVr32+KT6sNCndsU1Yrc/zQwRXW2t2CR35ajc3O4uAASR5Yo+IulOio5TC7PLIvx1hTXo7+0bgA+V7+rFHLxzTZjUw+jOWEcM7OrIysjFoFU7i26lxsT34gxkxhgfI3cBUAw70q85CKeT0yMyS1UZ6xnkclpRvrQj4o1LcAAAA2w/13F0McEUqky9eAYES2qS4B2vyABuzHYd/hhfxVZNw7HTNIU1EuxI1G+hSSdCf2VuSbeOOTwfGnwxvEludu2/7+XNPNHddM1y561g1c2tQbrAhYQr5nkZW/CbbwAwqdI3C8C0JkhiSNo2U3RQLqeyb+W4OHzC/xG4mPUHdBZpfwjzVD5cmP+Ed5xDg8TisVi2EuJ1s9lc9Nk5hNqoyOaWSBJJ3LyyKpZj4ABVHsUDE/HwC2PuO4UqMGDBgQjBgwYEIwYMGBCMGDBgQjBgwYEIwYMGBCMGDBgQqziHLjLCdG0kZEkRGxDruLf8AvhjV+BuJhX0MU+2sjTKB8mRdm27rnceRGM7x84BzX0HNjTnaCtGpN9llX+PL2r4YcCmPbmatkwYMGHqqlXpTnKZPWEd8enfwZlU/McMXCi2oaUDYejw/sJhV6YJwuTVWr5QRR6y62w65XTCOCJFvpSNFF+dlUAX9gwxyuQdVSsZx0sOlYI8uW5fWk0zj+oQarE+LvuAp7rnuxozNYXPIc8ZPks/XK9Sd2qZHmJ3+KSVjXfuVAo9+MvieMOFgzN3Og+qke7KF7yjJoqaPRCukfKPNmPix5sceocnhSUzJGqyMNLMosSNjvbY4mYMcEZXkkkmzvrv4qrZRgwYMMSKr4lzxaSmeYi5GyD+0x5DyGEyl4opkiBedWc9qQgNdnbdjYDxPsFsP9dQRzIY5UDoeaty/7HHTo04OozDNrpIWaOqmjVnQMxTssty1+Qaw8gMdV/p98fxtr4t77lNEAdFn317Un3X/ACP/AAx9HG1J91/yP9HDj9d0cUsqpksSvE7xk6oV3H+C9jtv4HE2bimpjohXHLaIRdWkotMdQDabbdRz7Q78dVSkGUmgUjJxXTkgBnJOwAik3/y47yZ0o/qqhvVTy/vUYes84xrqedUIomDmTTpMpZQmk9oXG/aHuxxyHpJqZa6lgdYDHUdZ24+suNC6ttRt4fPgymrTczM2W9Uj/V4fcKr9HfB9Xx9wqv0d8NtT0oVxnqUhipgsM8sK9Y0uptBtfbbfniRlPSLmDUaTSU9IxLBD/KWja5k6q5j0NpAPPtHYE+WDKd04FhJAOoSV9Xx9wqv0d8H1eH3Cq/R3w9VXSVWxzSRNSU+pAhuKpyrBwSLEReHiMMfAvFclfBK8kQhaOZoiocuOyEN72H9rBRGqAWEloOqyiOvlcXioq6QcrrTSWB9dsffSan+7q/8ARpP4Y0rpC4tlo/RkgCa53cF5FLqiIupjpDKSdx3+OEmv6Uq1IGljlpZLaR9odRudPxuv2GANJFprnsa4NO6q/San+7q/9Gk/hg9Jqf7ur/0aT+GHLiTi6qpoDJHVUkriZYhGacgtdlUldNSSQL35dxwv1/SnmEKNLeinWM/CKqSKR3c+sNjfywZSlLmNIB5qDA1U7BRl1dc/2oGUe97Ae04lfU+t/u+q90f08bTE1wD4gH34yWk6S8xmiRwtJCGUMAVlckHltrW3j34ACdkPcyMW4qs9BzD+7Kj8qP8AjjzJSV4BJyyp2F9ihPsANz6hi2oOk6dkfrq2ihkSoERjMDklbqNY+Hv33tbuO+OdXx3VtVyRw1sckaJEQ0VMtiz6rg6i5FreNt+7AGkmkOcxrcx2S/6bWf3VXfmX+hii4mmqy9KwoqmnkWdepaWNl1SG2lV1AAkkA+zGi8Fca1sucGknlWWLqGk+1IhvYEbqO6+GPpHjBlysEAj6ox/MkpwVRpOBaW5gmSgmZ4o2kQxuyKXQ2JRiLlSRtsdsdJ51RSzsFUcyxAA9ZPLELNc5WEWFmkIuq3+dj8kefuvhBzjJBWNqrGaY8lS7JEn4qKdz+ExJPzYoYvicGFOV5s9g381RAvdWHTXIGySUqQQXhIINwRrHeMaNTfEX8Ufqx+b6CoZsg6pzqWLNI4xe9tJAYix7rkm2P0oBi+TauxNyiu9Z70ncZzxulBQD+UzLqeTa0Ed7XN9gTvueXrIxXZNl/UU8UN9XVoFva17Yj5S3XST1jbvUStpPhCjMkSjflpF/Mn1YtMcNxjHGeXom9Vp9TzUUjrNIwYMGMRRIwYMGBCMWnAACy1y95mikt5NEi39rI23l6sVeJHCdRozJ0v8AbqUNa/yoZLXt39mX/L542+Bvy4qu0EfP5KWLrJZ4kh05lUhTt14Y3Uk9qKMkAjZfWcV2Tw002WRRyGmSYRxjVPW2BZJASrRb6dl02I78WvG9KDmk3/x3I1MN9JF7Kd9lGx22x0yoytk0DxdURHKvZZG1XWote6tvubm45Y709UJkWkrx4KizeSlXMIhTQU8ZIl1vDOsusFQRcKBp+Lt6ze215fDwY5vlrG47VQDcFTcx7bHlsuLbjimnEtIaj0c/CTBerR1beJr/ABybryv56cU3DDgZrlsYUKA0/ZBB02jI7u46id8L+Apjv+S2uz6rzXx/znXNv/S3A7NwPg4vlW7PvF7YhiqpZIGgmXLwVkkUPK7rOD1mq91hYbjz5EYsK+MHMK82vasbx27EX/u+InDlUhp6nRNCJRmUTorgatngXUt2uUte+3cfXgPVCWI/z3ooZoWlqDAsKxmVdIgJaMHq4/ikqtt/IWONI6K2BoZCO+qqPma37sIuaSKK2qvJH9sQ3Qqqt8FH3XPt88OXQ9Uq+XOVYG1XU3seV3LC/sIPtwj+qEQD+e8qv6WWAqMvJ2A9KJPhaOM4QeIE10U4LvIbXGpdJvdbAAKLj3nzxoPSr/Scu9dV+xHhAzarZKWdt1ZQGTWyMSQykEBfVyOHR9VRYn79vl7rnUZnBKjlIaZC2YRMjQrIpGyXCiSBTp533G5O3j44lS1FUnUxvY9pAlu0NhZQW9ZJw38SUsyU07tUQuj10WsLEV1EGJAUbrWC/FG1j374VuKYSaOo+NyHxiLWBB7Njt7d8DOqU7EH+azy91t/CM4egpGFyDTwnf8AEUfuximXuqw0quUVuqj2cdokBdgDbvxrvRtUh8pomAI+ARd/wbqfnGMsadyUIEhGuUNoVCNnZRqLG67eF774bFuU/G7D98lGy2tMS1SdfTxA10b3kgqJZCw6iRNPUg2BZQtue55bY95jWyTZhUGa8jhaYN1STU1rdbzWoZX27+4+GLfJYpvR60R6CPT6YlXVyf8AhdLDSeQNjy3AOOHECTDM6oTGNn6mmt1euNbfC2FySb+eFHWSyH+n8h8lz4OlCcSQ7byUzrfzsxufYtsNvSs0jVGWRxuUJqJJNQUMV6tBYjVccmI3B5jwwmcLODxLS+UL38uxIcOXGzB84pVt9qpJpCfx3SMW8fin3jFHHymKJ7xuAa8eSlh0hHghVtfmSTckm5J8STzOBmsL+GPuImbq5p5RELyGNwgvbtFSBv3HHm4t7viO53KhSnk2WhslpNYIWozeJuVjpaTRz79hzxv+MNpaSuNFR0/VU0K0skUou7sztGxbtaRYBidwL+vFrmnTXU0UiJWUcbB7nVDKdxe2wdefrx6NHjMPK7o43glWmHcJvzjo+Dsz0tRJSsxJKqqSRlibk6HHZJPPSRe578K/EmQ5jRU01R19LMkSaypikjYgc7WYi/8A7tjVsUvGsYbLawEXvSz7Wv8A1bkfPhJMFh5Db2AnwTy1p3CScr4VrqiKOV6yKFZEVwIoNRAZQwBMrEd++2IGUzSek1sTyGRYZhHGWVQ1tIJJKAA3uO7a2Hnguo15dSMRYmni/YUfuwmZf/Ssx/61/wDTixlcXwsEOEJjYAbGta+u6p3urHBgxV1WfpHVx07jT1qFo3vszA2KW7jaxB9mOOYxzzTR3+iKVk7gC5IG4G57zsB7ccsqYrnNGe54apD7BG9/eMKOeZmZM4pKdd0iPWOO4sVYg/4QPeThoCkZnlrgkHrpUPmGicm/5Axs8OiMGKhJ/ECfIggfVSMFOHemDiHo2Wrq2qTUzQ6o0Rlj0C+jVY3YG3M7WwZf0XU8SFBPWNG2oshqpFVi25YiPTuTvzw44+47i1YoXaVm6MsvIAeAy2JIMsszkXtexZyRjtlvR3QU8yTQUyxyoSVZS99wQb3Yg7E88MdseJZlUXYhRyuxA/XgSpbrujegmmkmlhLvISzgyy6SbAX0Bwt9hvbFhTcIUUa6UpKdR4CFP4YsY6xGNldCfAMCfcDjrhEKsThWjF7UtOCTc/Ax7nx+L5YjZ5ndNllOXKBQSdEUSgNK3gqrzPieQ78eOLeMI6FFBUyzSbRQqQC1ubE/IQd7H1bnGX1NbLLUgv8AyisnuERbKLDfQmraONfE8+ZucPa299lBLNk0AsnktHyWupM5pUlkgVtEjAxTAMYnF1II5X0m+478S/rBy77xpfzEf8MZdlOeS0E5qRG4HxK6nPxrL8sDkXQbgj4ynzxs9BXxzxJLE4eNxqRl3BBwjhSfFIJBfPml+boxyxjc0cQ8l1Kv5KsFHux4PRXlh/4RPypPp4ascKzMYogDLIkYPIuyrf8AKIw21IvOW5bHTxJFCgSNBZFF7AXJ79+ZvhdrOi+glkeRo5NTsWbTPOouTc2VXAG5vYDF/BnUDglJ4mtztIht7jjvJWIpszqp8CwB9xOBBFpVj6JsvW+mOZdVtVqmoF7cr/Cb27seJuiDLXbU8UjNYC7VFQTYeZkwzT53TpbXPEt+WqRBf3nHmmz2nkYJHPC7HkqyIxPqAN8LaKVJknRlQUlQs8ELLKoIVjLK1rgg7MxB2OKDP21Z1N36KOBR5BnlYj2kA40nGZV4/nev/FpP9NsZXFzWDf5e4TJOqVIwYMGOBVRGEmKg+qfEMMI3hpQHl7x2SGI8rtpT2YveLOIBSU5cAtI50QgC93INvYOfzYbOivgZsupW66zVM7a5mBvbwS/fa5J8yfLHTcBwpLjiHbDQfP6KeJvNOuIuafaJf/1v+ycSsR8xQmGQAXJRwAO8kHHWKdKnRpUF8ooibfaQu34JKj5hhYpU01+ZLe/8pV7eGuND+75sXvRHPqyel2tpDof8Lviqz/J6inr6iohppKlalIj8GUGh4wykNrIsDcEEX78UOKwPnwrmMFnT3VL8RClYTekSGKaEKsi+kRsXjQN2msLsotyOntW57DDXQ8G1lVvWuKWI2vBA15GHhJLyUW5hPeMNn1p0no/o/o8fU7HRp7x8q/PV+FfV54yMBwSWNwlkdRGwGvr+nqgPDDa/M+UZ+8NUKt7zt2ySTYkldIucafQzTySZbNUBY3aujKot+wrK4AYk3Jsbn12wjZrwmsWcNRRtpQ1MaobBtKuVYCzbNa9t+fnh/my2vhrKFanqpYfTYtM6HSxPasGj7idzddsac2Dc6aORjR8JonnQ5Abc1fxGQlhbpYv/AAtB6QKx4svlaNmRiY0DqSrLrdFJUjkbHGV1MbO/blq2Ow1ekS2/1Mah0kx3yycjYr1bj/DIhtjLurInvp595mfcd9ovijG1EAVm4x7mkUa0VxmPDcAy+kldWebr6VGeSSRiytOFYEM5FmXut34i8c5BBHWxCGCMoaaQsi6QrN1iAXB2vYne2OtRkdPPlsUrU6lxXxRO+ntMvpCo2phuQVOnfliLxNw7DT5lpgi6tGpFfShZQWErjY6h3AXFwOV8IB8SllcehvuVXw/QpHnOVlIlhLSS6lW3cu19Ox541LjDj9aZjT0yiersDo30Qg/KlYcvJR2j5Yy+Kp6vN8pbSftzLYm5GrQvO5va9+Zw/wDEHRTSVtbM5aSFjFGzGFtOp2acFmBvc9keHLzw19Zk7DlxhFb6+6QGnc1PVpeqr6gjUW/Wx/q41HJRyGNSyLIqXKojJUSx9e4+FqJCFLcjpS/xUFtlHt3wkcFzxZdkTV6IGq5meIO5JLNrZV58lAGogWvbfuxmea5pLLI7SOZJDY6nOpmLE8r/ABQD3DYdwGIpZq0C0sBw0yAyOPiask1dD/PYtr4lanzAmXLpo56mJB1kSMLyx35dogKyk3U+ek8xZT4e4pbLHMkYZ6N3PpENu1A17M6Kd1IOzJiv6Ka/qs2hu1utR4W57kjWo2/CUc/HDvxb0cyz5l1lLOkCzxM06smtXdCi307DtBxc37j44WKQPbqosdgnYachp19wtDoK5JokliYPG6hkYciD34x3pW0zZ5TQuutI6VmKtut2Lm9vYo5dwwz9D2XSUqV1I8nWCnqtC2uFF0VjpBJ0i55YXOPI/wD8gJ7lokv7WIw9g+JVpzUbj3JSrstp3gnKx0/YiZgY/jBgGIuQBtthw4x6P6KH0HRCt3rYYpSWctIpDgg3bvIBNrYpakdZTyAsjByEvFfkzKp3ud7HDDxnw9VRyUAjrJJ71qdWtQiNoYLI2osgVmAAa4J79uWJHqrhCSD4ql4r4Mo4K8xRwIEelWQKb2DCSRD2iSwv2b4rMgyWOnznLWiXQZJW1KrFlFlHIne3aOLvid6ha9vSljkdKWNVMXYV0aSRiSJmsCGFvjHl54h0bXzbKbWA65+RB+Svht7sFDIkzO+01en6LesZlX/73r/xaT/TbGmYyqrm1Z5mGk3AjpVPgGCHb12xicXF4N/l7hXZOqVY4MGK3iDPUo4DNIGKghbLa5J9ZAxwbGOe4NaLJVQaqdUU6upV1DKQQQRcEHbDPwjnJbVTyOWkjUOjNzaMkqLn5TKRYnvupO5OMwouk+ie2p3jO2zof1rcYY+jfO0rMylkg1tFHS6NellVmMgYjtDcgAe846Pg8OKgxGVzSGka2NO5TxhwK1HBgwY61TpI6N4ljpJYF/qKupiIve1pGZfP4rDnhqwocPT9XnOaQG/b6ioQG++pAjkd1rhfP3YZKbNopJZYUcNJDo61RzXWCV94BxIFQkFOKl4Mco6tGdkV1Lpp1qCCV1XIuO64Hfjnl+YpOmuM3UMyG4IIZCVIIO43H6jhVHSxjjQW4nht3y0l/PYY0nimAs1ERayV1OT6jqX9ZxlvE9eJeJYyBYLU06A/2tNlv77j2Y0PjDPY+thpQxEwmpKjYbBBURoQWvsTfl4YRuxV+a7j/wDI9yr3pE/3XU/iD9tMZda0+wiFxub/AAh/7Y1HpEH82VX4g/bTGYPq60W1abb2VbXN99RN9vAYfEqOO3HgVxpuH2NNLUChhnAnft+k1EUxIkABCp2BY2tY3NvHHNqGeKtk6+NoCKdNKtUPUizO/bDOTYdggr5YcMkWoNFJoaFY+v7JKOzhuui3PbCkX3xX8WK4rjrYM3okNyq2F9dTewue/fvwNHxKSV39P5D5JPzep0ZjlbjtWnU+u7wj9+P0DGQKk7btEtzfuV3sLf4z82PznxbViOpoJGuQkms2G5CvCTsbb7Y3mprSubQR72kpagnwukkBB9xI9uGSdZS4T7kefusX4vq7UNLTrsPScxk2206ZpI0t3fKb1WGE1wtgSy61B0m/K/68XnFsrGSJO4LWkDzasqQf2RiogjUqpsPijuHhjPnNOXa8JjzQUOZO/dXt2qNl1a0RMqMuuMxyKVJJ1Ib33HfbH6do8w62uhZSdD0JlUW/tyRG/jyA92PzNVUqqCyuCXjkDxgWMenZSe46h+/H6I4WkDTUZBuPqVHuPxosTQm7WRxEdXtGYejj9V64Nh0VubA99WjflQxn9+E7jiL+e5G8KOIe92P/ANcOPBTM1ZmzH79Cg/ixRi3sFsKHSEtsynfsn+SwAh7hbXmJuQCbW8sWmdZYWK+6P75pczqF2pJksoLAKgU+JQC5IG9zhvqcgYSKTTVcbJJ1iGnr0nCm2jWqVVuWoixXv574SqyUGkXquqJEkIAS4jDdYm3iBe1+/D4mY5mK11aGkcpApCJNKgYO7XZWeM7goAQfwbd+HybqDBimnxSpXtK08wlWplskSqtWkMb2vIxA6vsFbm4viK04izTKjp2FQVAFhbV1ajy78W3FNVpqqiRiVJMIcIpl0MIowV7I3se+2KHM/wDeWVd/8qT9uDCnqKJpvFevsv0PjKo4f5zzN731VEa+XZiT6VvZjVcYhw1m09TmVbTwRxm9TUStKznSFEnVghVF35DkRe+MXicMk+HMcQskj6rRkBLSmN6+MSCIuokZdSqTYkXtsO/Cz0nQs9CFQFmaaMKBzJJIA9+H9+CqILesWKaSSydZMFU33skVz8HuTYIbnvJxDl4UoqKohnmqJgolCwRTStIglYaV06rtcC9gSQMZ2G4G6KSOXNtRI+iqhwBte+BejelpxKXhila0Md2jVhdI01kagd2kLEn1eFy909OqKFRVRRyVQAB6gNhiLk9ijEC15JL733DFSfm5YnY6Qq43YIwYMGESrMeK1elzpq6KKWcLSwxzRRLqZhK1SoYeAUxLt5+WOGV5zKhGYCkqGWWWqjqI1ivKqhojEWW4vp0svqY+GJPShxJJQTtNDZJZKF1jduRaOaM2AOzMFkYjwv34WKbpLrxRVpM2p0mo0ikKJdVm6zUbAWPxBa47zgL60/eijflujzHsmSh4ijo3NTMs6rVq7hDA+tWSabaSwOmyOoFzyGOmV8SPSRQutLVVFPPBTyq8KdYUYppcNchiSyhu/nzxQfZCr/qarma0jZg8HWaUJ0LGXAAtYG4tcjEOLjyukopddQwdK6OJZECK2hopG07LbmoPLDDM0el+ShLo9b7L8lEzXL6mWqyyqhpppTYPIBEQQy1EzNr5AMQe+3LnjpxFl9RPWGdYTHLUtLF1c4IMUEQp9EjBeR61WtuQeW+LTJM2zKWnDLmTqwd1IeGJ7WJtvYG9rHE7KaSZeskqZevnkYF3tYWUBVUDuAHd4k+OMjF8YiijcIjb72o+qnLw4Ajs0901UOYyV9DU00hSOq6l430k6e2rKsq/KCE325ggjC4OjetNizUZYcj8Nt6roSMRK+nqUqIamjkRJIwyusmrRKjFTpbT4EE8uZv3Yt6fj+snLKtPHTNHZXMhaYMx3+DClBpt3kk7+W8uE4tE6DPI4AjcedbfRMcxkg+ML3HwrXx0rQAU8hadZg3XOgQLJFJpsYSWvoO9+/FXnHB2bz1LzhaNS0caaTNKwUJrO3wY5lycSKzjLNbrGkdLZjZp1Eh6vxJiZt9tuZGO0WY1o3Na7Nvzih07/ghb2HrxI/jGGZRz3fYPdKWsLcp2SVxF0Z1x0z181NFBCbs0XWOwDFRZU03diQABfvxq6V8VRX0U0LBw0NUAw5j+jnSQd1IPMHcYTKysr55YUqHglgSQyllQxvqCsFBW5BAJvcd4xP4boQM5ilGxemmVvPSYrH12NvdhrOKRy4hsTNQRd9+uleSc3K34W7LNeNVAqaawt/J5z7TWVe+FWBnCjSXKjl2F5d3M3OHLiiiknnhaGOSURxTxyaEc6W9KqWsdrHY91+/FTS8LVh7KQTmw5dVaw5c2tfFmUEuNBdTw+WJsDcz6ou5gHWu8aKmRQ3WG51aCrAi1u8bY3/gDnQf/AMpP9SPGL1PCtXCGZ6ao7Q3OjVy8kvbnjVeifNeteniYOssGX9XIroyEfDDTbUBqGkcx4YkhBF33KlxOSN4ZlIJ+K6N89L1OpXai4xWkkzNEjaoqPT3YQpsdJjgGpmI0oNjbmSRYDF3mXCEOYGOrSWaFpYo/ihd0sWW6yKdLDV3YUcigS9TItj1tZUvqHeOsdR7gMd8mNXHTpFJUsoQWRYQqhRva5IJdt+fLy8cr/eY45ZGv0DTQrc72sNxBsOClVnRHMyBVrl+OrEvTj5JDD4jjvAxcNkuaK+pZKCVtOnW8M0bWvfTZHYEX3vfmcUUXSFmkaapaGGay8o5tDk+NrMPPSMdcu6U5K4MlPCaV47CbrhrILatIQCwPxTcsPDY8xpHHw5DJnBA3rX2Q1rGjQLjP0f5k8sspkogZX1kAT2Bsq7bctsR4uiesespZp56YLTyrJaNZSWsytbtW56QOe3ni2PFeYRAWFPUgc1YNA59TKWW/+EYqYOLsyqamaSJzSxIyqsE8KyAkKNXbUgkX7x44jHFcM6Muzih436bpgjjDs4Gq1aaTSpY9wJ325b+zH5X4WzKTXUdXKYOupqnU4G91VpxGrHZSxTTfna9t8bDmXSFI6tRy0rJLOjIkiOHhsQQ7EtZlKqb6SDvbfvxXUWRxrHSUpBdRNTqNhuVcOSRyt2Tcb7XxDLxGNr42s+IuI2PI6X+inElAt7fqo+bhKmOkp0Ic02Uy1SqDqIm6uNYjz2ZWuRe977jli64ipxWZhOhNo6GmRtXZOiaWRJA9jcDTHEdzy38cdMh44iMtcfQ4Ujp4JZVaIJqkjRipU7WOq2oWNrEYKPpJh+p9RPT0ixSJMsPVHSFd2C2JMY3GknuvtjT6RtX+9FAMlXe1/r6Jp4GrBLRLIG1h5ahlbxUzzaT6tNsX+KLgUj6nU1lCDRsq3sou1lF97DkL4vcF2pRtojBgwYEqW+MuAabM1iFTr+CLFCjaT2gtwdjcdke7FXQ9D9DHGyXndHMZcNM1m6s3QELa4Xe3rw8YMCErw9GWWqCBSIbnUdRd9/HtsbHGa8ccHI9eYYMsmSCNVZpaZWvKxXYdohABc3Iu1xzF8blgw1zcwI28ELFMnWno0KLHUwqz7maGcXa1ubLbkO7E2Lieka9qmHbY3kVfmYjGvYi1WVQy26yKOS17a0VrX8NQNsYcvA4pHF2d199FMyBZd9cNN98wfnY/pYPrhpvvmD87H9LGk/WzS/e0H5mP6OD62aX72g/Mx/RxF/D8f5z6IyLNvrhpvvmD87H9LB9cNN98wfnY/pY0n62aX72g/Mx/RwfWzS/e0H5mP6OD+H4/zn0RkWbfXDTffEH52P6WKvN6x598tmdqiK1zAyG0chXVdjsDZNrG+2NVqODKFyNdHTtbleGP+GEvjLhyKknjlov5IXjZHEKxhWAYMCVZCNVzz522xPhuDMglEgedEobSgZBlbwAKDmQF2J1mN13Zm+Ldjvfe3M74ukqySQXqRY27UIF/V2dxhHz7iOrp6dpVqpGK6bB0hKncDfTGD8+FT7NGYf2ofzS43U9arX5zGvZM9Ypvyjp31EjuFoSD47YUaDiieDOQyTS6ZYeqRq2ArrsdWlQoj5Mdj4mx54o6Hpnrt9Qgbla8ZFvyWGOq8QSZzU09PVBEVXLBoQVbkNrsWsPV4DDXtJaQ00e3sQn/ACnL+piCFtZ1Oxa1rl2Zjt3bnEzF7F0U0K22nuO81M9/X8fE2HgKkQ30yN3dqaZh8745eTgUr3FxkBJ1OijyJVx8t34aZOj6kYk2lF+5Z5gB6hr2x5+x1Sf8/wDSJvp4j/h+X84/ukyJZwYZvsdUn/P/AEib6eOM3RfQsbssxP8A1E/08KP9Pyc3j0S5Ev2xRcTZJFVBEknaLQSwCOik3Ft9Xlf3nDpL0N5Yxu0LsfFppSfeWx6h6IcqQW9EVrm92Z2Pd4tixFwJ0Tg9stEf9f1RkWJcM52lGczppX1aqSanpyR8Zidh2QeYNx3eYxIoXqpYJIKWjqZC9ak2rq2CEJGU0liOydRDerG55V0e5fTyrLDSRpIt9LC5I7rjUTY+eGTHQiMUAeyvXdBjafQj13S/wFlUtNl0ENQAJVDawDqALO7WuPXhgwYMPT9l/9k="/>
          <p:cNvSpPr>
            <a:spLocks noChangeAspect="1" noChangeArrowheads="1"/>
          </p:cNvSpPr>
          <p:nvPr/>
        </p:nvSpPr>
        <p:spPr bwMode="auto">
          <a:xfrm>
            <a:off x="152400" y="-555625"/>
            <a:ext cx="2286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>
              <a:latin typeface="Calibri" pitchFamily="34" charset="0"/>
            </a:endParaRPr>
          </a:p>
        </p:txBody>
      </p:sp>
      <p:pic>
        <p:nvPicPr>
          <p:cNvPr id="14341" name="Picture 8" descr="http://www.visualphotos.com/photo/2x4004740/aerial_view_of_a_residential_area_in_edmonton_alberta_canada_18227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2060575"/>
            <a:ext cx="2520950" cy="303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Transportation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623888" lvl="1" indent="-449263" fontAlgn="auto">
              <a:spcAft>
                <a:spcPts val="0"/>
              </a:spcAft>
              <a:buFont typeface="Arial" pitchFamily="34" charset="0"/>
              <a:buChar char="–"/>
              <a:tabLst>
                <a:tab pos="623888" algn="l"/>
              </a:tabLst>
              <a:defRPr/>
            </a:pPr>
            <a:r>
              <a:rPr lang="en-US" dirty="0"/>
              <a:t>About 1/3 of developed land in most Canadian Cities is used for roads and highways</a:t>
            </a:r>
            <a:endParaRPr lang="en-CA" sz="1800" dirty="0"/>
          </a:p>
          <a:p>
            <a:pPr marL="623888" lvl="1" indent="-449263" fontAlgn="auto">
              <a:spcAft>
                <a:spcPts val="0"/>
              </a:spcAft>
              <a:buFont typeface="Arial" pitchFamily="34" charset="0"/>
              <a:buChar char="–"/>
              <a:tabLst>
                <a:tab pos="623888" algn="l"/>
              </a:tabLst>
              <a:defRPr/>
            </a:pPr>
            <a:r>
              <a:rPr lang="en-US" dirty="0"/>
              <a:t>A cities transportation system is made up of 3 parts</a:t>
            </a:r>
            <a:endParaRPr lang="en-CA" sz="1800" dirty="0"/>
          </a:p>
          <a:p>
            <a:pPr marL="623888" lvl="2" indent="-174625" fontAlgn="auto">
              <a:spcAft>
                <a:spcPts val="0"/>
              </a:spcAft>
              <a:buFont typeface="Arial" pitchFamily="34" charset="0"/>
              <a:buChar char="•"/>
              <a:tabLst>
                <a:tab pos="623888" algn="l"/>
              </a:tabLst>
              <a:defRPr/>
            </a:pPr>
            <a:r>
              <a:rPr lang="en-US" dirty="0"/>
              <a:t>Vehicles</a:t>
            </a:r>
            <a:endParaRPr lang="en-CA" sz="1600" dirty="0"/>
          </a:p>
          <a:p>
            <a:pPr marL="623888" lvl="3" indent="-174625" fontAlgn="auto">
              <a:spcAft>
                <a:spcPts val="0"/>
              </a:spcAft>
              <a:buFont typeface="Arial" pitchFamily="34" charset="0"/>
              <a:buChar char="–"/>
              <a:tabLst>
                <a:tab pos="623888" algn="l"/>
              </a:tabLst>
              <a:defRPr/>
            </a:pPr>
            <a:r>
              <a:rPr lang="en-US" dirty="0"/>
              <a:t>Large amounts of traffic can create congestion on urban roads</a:t>
            </a:r>
            <a:endParaRPr lang="en-CA" sz="1400" dirty="0"/>
          </a:p>
          <a:p>
            <a:pPr marL="623888" lvl="3" indent="-174625" fontAlgn="auto">
              <a:spcAft>
                <a:spcPts val="0"/>
              </a:spcAft>
              <a:buFont typeface="Arial" pitchFamily="34" charset="0"/>
              <a:buChar char="–"/>
              <a:tabLst>
                <a:tab pos="623888" algn="l"/>
              </a:tabLst>
              <a:defRPr/>
            </a:pPr>
            <a:r>
              <a:rPr lang="en-US" dirty="0"/>
              <a:t>Mass-transit systems are another alternative, but are very expensive. They only make sense in highly densely populated areas.</a:t>
            </a:r>
            <a:endParaRPr lang="en-CA" sz="1400" dirty="0"/>
          </a:p>
          <a:p>
            <a:pPr marL="623888" lvl="2" indent="-174625" fontAlgn="auto">
              <a:spcAft>
                <a:spcPts val="0"/>
              </a:spcAft>
              <a:buFont typeface="Arial" pitchFamily="34" charset="0"/>
              <a:buChar char="•"/>
              <a:tabLst>
                <a:tab pos="623888" algn="l"/>
              </a:tabLst>
              <a:defRPr/>
            </a:pPr>
            <a:r>
              <a:rPr lang="en-US" dirty="0"/>
              <a:t>Travel Paths</a:t>
            </a:r>
            <a:endParaRPr lang="en-CA" sz="1600" dirty="0"/>
          </a:p>
          <a:p>
            <a:pPr marL="623888" lvl="3" indent="-174625" fontAlgn="auto">
              <a:spcAft>
                <a:spcPts val="0"/>
              </a:spcAft>
              <a:buFont typeface="Arial" pitchFamily="34" charset="0"/>
              <a:buChar char="–"/>
              <a:tabLst>
                <a:tab pos="623888" algn="l"/>
              </a:tabLst>
              <a:defRPr/>
            </a:pPr>
            <a:r>
              <a:rPr lang="en-US" dirty="0"/>
              <a:t>Classified into 4 parts; expressways, arterial roads, local roads, collector roads. </a:t>
            </a:r>
            <a:endParaRPr lang="en-CA" sz="1400" dirty="0"/>
          </a:p>
          <a:p>
            <a:pPr marL="623888" lvl="2" indent="-174625" fontAlgn="auto">
              <a:spcAft>
                <a:spcPts val="0"/>
              </a:spcAft>
              <a:buFont typeface="Arial" pitchFamily="34" charset="0"/>
              <a:buChar char="•"/>
              <a:tabLst>
                <a:tab pos="623888" algn="l"/>
              </a:tabLst>
              <a:defRPr/>
            </a:pPr>
            <a:r>
              <a:rPr lang="en-US" dirty="0"/>
              <a:t>Terminal Facilities</a:t>
            </a:r>
            <a:endParaRPr lang="en-CA" sz="1600" dirty="0"/>
          </a:p>
          <a:p>
            <a:pPr marL="623888" lvl="3" indent="-174625" fontAlgn="auto">
              <a:spcAft>
                <a:spcPts val="0"/>
              </a:spcAft>
              <a:buFont typeface="Arial" pitchFamily="34" charset="0"/>
              <a:buChar char="–"/>
              <a:tabLst>
                <a:tab pos="623888" algn="l"/>
              </a:tabLst>
              <a:defRPr/>
            </a:pPr>
            <a:r>
              <a:rPr lang="en-US" dirty="0"/>
              <a:t>found at the end of a journey or transit line</a:t>
            </a:r>
            <a:endParaRPr lang="en-CA" sz="1400" dirty="0"/>
          </a:p>
          <a:p>
            <a:pPr marL="623888" lvl="3" indent="-174625" fontAlgn="auto">
              <a:spcAft>
                <a:spcPts val="0"/>
              </a:spcAft>
              <a:buFont typeface="Arial" pitchFamily="34" charset="0"/>
              <a:buChar char="–"/>
              <a:tabLst>
                <a:tab pos="623888" algn="l"/>
              </a:tabLst>
              <a:defRPr/>
            </a:pPr>
            <a:r>
              <a:rPr lang="en-US" dirty="0"/>
              <a:t>May also include train stations, bus stations, airports, docks and other mass-transit stations.</a:t>
            </a:r>
            <a:endParaRPr lang="en-CA" sz="1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Commercial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Types of Goods</a:t>
            </a:r>
            <a:endParaRPr lang="en-CA" sz="1900" dirty="0" smtClean="0"/>
          </a:p>
          <a:p>
            <a:pPr lvl="1"/>
            <a:r>
              <a:rPr lang="en-US" sz="2600" dirty="0" smtClean="0"/>
              <a:t>Low Order – found everywhere (bread, milk)</a:t>
            </a:r>
            <a:endParaRPr lang="en-CA" sz="1700" dirty="0" smtClean="0"/>
          </a:p>
          <a:p>
            <a:pPr lvl="1"/>
            <a:r>
              <a:rPr lang="en-US" sz="2600" dirty="0" smtClean="0"/>
              <a:t>Middle Order – willing to drive travel further for item (clothing, CD’s)</a:t>
            </a:r>
            <a:endParaRPr lang="en-CA" sz="1700" dirty="0" smtClean="0"/>
          </a:p>
          <a:p>
            <a:pPr lvl="1"/>
            <a:r>
              <a:rPr lang="en-US" sz="2600" dirty="0" smtClean="0"/>
              <a:t>High Order – purchased infrequently  and have a limited market (Porsche)</a:t>
            </a:r>
            <a:endParaRPr lang="en-CA" sz="1700" dirty="0" smtClean="0"/>
          </a:p>
          <a:p>
            <a:r>
              <a:rPr lang="en-US" sz="3000" dirty="0" smtClean="0"/>
              <a:t>About 5% of a city’s land is for commercial goods. </a:t>
            </a:r>
            <a:endParaRPr lang="en-CA" sz="2000" dirty="0" smtClean="0"/>
          </a:p>
          <a:p>
            <a:r>
              <a:rPr lang="en-US" sz="3000" dirty="0" smtClean="0"/>
              <a:t>Theses activities include the buying and selling of goods and services.</a:t>
            </a:r>
            <a:endParaRPr lang="en-CA" sz="2000" dirty="0" smtClean="0"/>
          </a:p>
          <a:p>
            <a:endParaRPr lang="en-CA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Commercial Con’t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02138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There are 6 types of commercial land use</a:t>
            </a:r>
            <a:endParaRPr lang="en-CA" sz="2000" dirty="0"/>
          </a:p>
          <a:p>
            <a:pPr marL="711200" lvl="2" indent="-17462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Local service centers</a:t>
            </a:r>
            <a:endParaRPr lang="en-CA" sz="1600" dirty="0"/>
          </a:p>
          <a:p>
            <a:pPr marL="711200" lvl="2" indent="-17462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Neighborhood plazas and ribbons</a:t>
            </a:r>
            <a:endParaRPr lang="en-CA" sz="1600" dirty="0"/>
          </a:p>
          <a:p>
            <a:pPr marL="711200" lvl="2" indent="-17462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Community shopping centers (malls)</a:t>
            </a:r>
            <a:endParaRPr lang="en-CA" sz="1600" dirty="0"/>
          </a:p>
          <a:p>
            <a:pPr marL="711200" lvl="2" indent="-17462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Power Centers (big-box stores)</a:t>
            </a:r>
            <a:endParaRPr lang="en-CA" sz="1600" dirty="0"/>
          </a:p>
          <a:p>
            <a:pPr marL="711200" lvl="2" indent="-17462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Regional Shopping Centers (</a:t>
            </a:r>
            <a:r>
              <a:rPr lang="en-US" dirty="0" err="1"/>
              <a:t>Yorkdale</a:t>
            </a:r>
            <a:r>
              <a:rPr lang="en-US" dirty="0"/>
              <a:t>)</a:t>
            </a:r>
            <a:endParaRPr lang="en-CA" sz="1600" dirty="0"/>
          </a:p>
          <a:p>
            <a:pPr marL="711200" lvl="2" indent="-17462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Central Business District (Downtown)</a:t>
            </a:r>
            <a:endParaRPr lang="en-CA" sz="1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dirty="0"/>
          </a:p>
        </p:txBody>
      </p:sp>
      <p:pic>
        <p:nvPicPr>
          <p:cNvPr id="17411" name="Picture 2" descr="http://www.realstylenetwork.com/blogs/fashion-and-style/files/2012/11/Yorkdale-M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1557338"/>
            <a:ext cx="2011362" cy="134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 descr="http://www.myshortsaleangel.com/wp-content/uploads/2012/06/StripMall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91388" y="2133600"/>
            <a:ext cx="1785937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6" descr="http://www.magnetmagazine.com/wp-content/uploads/2009/01/back-page7151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78425" y="3716338"/>
            <a:ext cx="2078038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8" descr="http://t3.gstatic.com/images?q=tbn:ANd9GcRgZSTCaXaM5u20_MLZVD6eY0f9zzbbnjsFpzGRSo8y0amSbArrI7rnENGSD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6688" y="5300663"/>
            <a:ext cx="19304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Industrial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3225" cy="4525963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sz="2600" dirty="0" smtClean="0"/>
              <a:t>On average about 6% of the developed land in most communities is used for industries such as factories.</a:t>
            </a:r>
            <a:endParaRPr lang="en-CA" sz="17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Before the 1940’s, factories were built on land near waterfronts and railway lines. </a:t>
            </a:r>
            <a:endParaRPr lang="en-CA" sz="17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After the 1940’s, better highways and long distance trucking have manufactures another alternative to shipping their goods. </a:t>
            </a:r>
            <a:endParaRPr lang="en-CA" sz="1700" dirty="0" smtClean="0"/>
          </a:p>
          <a:p>
            <a:pPr>
              <a:lnSpc>
                <a:spcPct val="90000"/>
              </a:lnSpc>
            </a:pPr>
            <a:endParaRPr lang="en-CA" sz="3000" dirty="0" smtClean="0"/>
          </a:p>
        </p:txBody>
      </p:sp>
      <p:pic>
        <p:nvPicPr>
          <p:cNvPr id="18435" name="Picture 2" descr="http://2media.nowpublic.net/images/10/ee/10eee469234f49938ed3a3d66b6f9aa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2205038"/>
            <a:ext cx="291782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Institutional and Public Buildings</a:t>
            </a:r>
            <a:r>
              <a:rPr lang="en-CA" sz="3200" dirty="0" smtClean="0"/>
              <a:t/>
            </a:r>
            <a:br>
              <a:rPr lang="en-CA" sz="3200" dirty="0" smtClean="0"/>
            </a:br>
            <a:endParaRPr lang="en-CA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819400" cy="4525963"/>
          </a:xfrm>
        </p:spPr>
        <p:txBody>
          <a:bodyPr/>
          <a:lstStyle/>
          <a:p>
            <a:pPr lvl="1"/>
            <a:r>
              <a:rPr lang="en-US" dirty="0" smtClean="0"/>
              <a:t>Such as School, Hospitals, City Hall and places of worship</a:t>
            </a:r>
            <a:endParaRPr lang="en-CA" sz="1800" dirty="0" smtClean="0"/>
          </a:p>
          <a:p>
            <a:endParaRPr lang="en-CA" dirty="0" smtClean="0"/>
          </a:p>
        </p:txBody>
      </p:sp>
      <p:pic>
        <p:nvPicPr>
          <p:cNvPr id="19459" name="Picture 2" descr="https://marksloanmd.files.wordpress.com/2012/03/hospita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125538"/>
            <a:ext cx="2379663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http://bestclipartblog.com/clipart-pics/church-clip-art-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3284538"/>
            <a:ext cx="1897063" cy="187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6" descr="http://montessori.ccsdschools.com/UserFiles/Servers/Server_2884416/Image/Pam%20Johnson/school-clip-art-1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5375" y="4064000"/>
            <a:ext cx="219075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Recreational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98900" cy="4525963"/>
          </a:xfrm>
        </p:spPr>
        <p:txBody>
          <a:bodyPr/>
          <a:lstStyle/>
          <a:p>
            <a:pPr lvl="1"/>
            <a:r>
              <a:rPr lang="en-US" dirty="0" smtClean="0"/>
              <a:t>Parks, playgrounds, playing fields, golf courses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  <a:endParaRPr lang="en-CA" sz="1800" dirty="0" smtClean="0"/>
          </a:p>
          <a:p>
            <a:pPr lvl="1"/>
            <a:r>
              <a:rPr lang="en-US" dirty="0" smtClean="0"/>
              <a:t>Recreation is very important as it enhances your quality of life </a:t>
            </a:r>
            <a:endParaRPr lang="en-CA" sz="1800" dirty="0" smtClean="0"/>
          </a:p>
          <a:p>
            <a:endParaRPr lang="en-CA" dirty="0" smtClean="0"/>
          </a:p>
        </p:txBody>
      </p:sp>
      <p:pic>
        <p:nvPicPr>
          <p:cNvPr id="20483" name="Picture 2" descr="http://www.icgov.org/site/CMSv2/image/parksAndRecreation/parks/CityPark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2060575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3"/>
          <p:cNvSpPr>
            <a:spLocks noGrp="1"/>
          </p:cNvSpPr>
          <p:nvPr>
            <p:ph type="title"/>
          </p:nvPr>
        </p:nvSpPr>
        <p:spPr>
          <a:xfrm>
            <a:off x="684213" y="1916113"/>
            <a:ext cx="8229600" cy="1143000"/>
          </a:xfrm>
        </p:spPr>
        <p:txBody>
          <a:bodyPr/>
          <a:lstStyle/>
          <a:p>
            <a:r>
              <a:rPr lang="en-CA" dirty="0" smtClean="0"/>
              <a:t>Factors </a:t>
            </a:r>
            <a:r>
              <a:rPr lang="en-CA" dirty="0" smtClean="0"/>
              <a:t>affecting </a:t>
            </a:r>
            <a:r>
              <a:rPr lang="en-CA" dirty="0" smtClean="0"/>
              <a:t>Land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480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Urban Land Use</vt:lpstr>
      <vt:lpstr>Residential</vt:lpstr>
      <vt:lpstr>Transportation</vt:lpstr>
      <vt:lpstr>Commercial</vt:lpstr>
      <vt:lpstr>Commercial Con’t</vt:lpstr>
      <vt:lpstr>Industrial</vt:lpstr>
      <vt:lpstr>Institutional and Public Buildings </vt:lpstr>
      <vt:lpstr>Recreational</vt:lpstr>
      <vt:lpstr>Factors affecting Land Use</vt:lpstr>
      <vt:lpstr> Land Value </vt:lpstr>
      <vt:lpstr>Zoning/Technology</vt:lpstr>
      <vt:lpstr>Climate</vt:lpstr>
    </vt:vector>
  </TitlesOfParts>
  <Company>WRDSB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Land Use</dc:title>
  <dc:creator>WRDSB</dc:creator>
  <cp:lastModifiedBy>WRDSB</cp:lastModifiedBy>
  <cp:revision>10</cp:revision>
  <dcterms:created xsi:type="dcterms:W3CDTF">2013-05-16T14:42:57Z</dcterms:created>
  <dcterms:modified xsi:type="dcterms:W3CDTF">2015-05-19T16:59:20Z</dcterms:modified>
</cp:coreProperties>
</file>