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22AB18-D31B-4F22-854C-F634F733CC9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7A9ED7A-409A-41C9-8F41-B9132B2AE7F2}">
      <dgm:prSet phldrT="[Text]" custT="1"/>
      <dgm:spPr/>
      <dgm:t>
        <a:bodyPr/>
        <a:lstStyle/>
        <a:p>
          <a:r>
            <a:rPr lang="en-CA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Geographic Thinking</a:t>
          </a:r>
          <a:endParaRPr lang="en-CA" sz="24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0748EA-2D64-466D-8CCE-821D088F025C}" type="parTrans" cxnId="{5A3B1CC2-F473-43C4-82FE-89C0A603AD61}">
      <dgm:prSet/>
      <dgm:spPr/>
      <dgm:t>
        <a:bodyPr/>
        <a:lstStyle/>
        <a:p>
          <a:endParaRPr lang="en-CA"/>
        </a:p>
      </dgm:t>
    </dgm:pt>
    <dgm:pt modelId="{99BA42A7-4DE7-4ECD-9702-0F3C13D1BB38}" type="sibTrans" cxnId="{5A3B1CC2-F473-43C4-82FE-89C0A603AD61}">
      <dgm:prSet/>
      <dgm:spPr/>
      <dgm:t>
        <a:bodyPr/>
        <a:lstStyle/>
        <a:p>
          <a:endParaRPr lang="en-CA"/>
        </a:p>
      </dgm:t>
    </dgm:pt>
    <dgm:pt modelId="{15D7F56F-89C5-4A64-8ED6-03E9DF5816E2}">
      <dgm:prSet phldrT="[Text]"/>
      <dgm:spPr/>
      <dgm:t>
        <a:bodyPr/>
        <a:lstStyle/>
        <a:p>
          <a:r>
            <a:rPr lang="en-CA" dirty="0" smtClean="0"/>
            <a:t>Spatial significance</a:t>
          </a:r>
          <a:endParaRPr lang="en-CA" dirty="0"/>
        </a:p>
      </dgm:t>
    </dgm:pt>
    <dgm:pt modelId="{81015F46-85C6-4263-9821-DF0507A18665}" type="parTrans" cxnId="{670A97C2-4ED3-45D3-8755-F08B7EBE9F43}">
      <dgm:prSet/>
      <dgm:spPr/>
      <dgm:t>
        <a:bodyPr/>
        <a:lstStyle/>
        <a:p>
          <a:endParaRPr lang="en-CA"/>
        </a:p>
      </dgm:t>
    </dgm:pt>
    <dgm:pt modelId="{133F6579-CEFF-4A5A-AF39-EF5E752D84B1}" type="sibTrans" cxnId="{670A97C2-4ED3-45D3-8755-F08B7EBE9F43}">
      <dgm:prSet/>
      <dgm:spPr/>
      <dgm:t>
        <a:bodyPr/>
        <a:lstStyle/>
        <a:p>
          <a:endParaRPr lang="en-CA"/>
        </a:p>
      </dgm:t>
    </dgm:pt>
    <dgm:pt modelId="{231F434A-4841-4089-9ECD-5CC4624E8802}">
      <dgm:prSet phldrT="[Text]"/>
      <dgm:spPr/>
      <dgm:t>
        <a:bodyPr/>
        <a:lstStyle/>
        <a:p>
          <a:r>
            <a:rPr lang="en-CA" dirty="0" smtClean="0"/>
            <a:t>Interactions and associations</a:t>
          </a:r>
          <a:endParaRPr lang="en-CA" dirty="0"/>
        </a:p>
      </dgm:t>
    </dgm:pt>
    <dgm:pt modelId="{35353C82-57F7-4E50-97D9-3721BDF0F4D6}" type="parTrans" cxnId="{EE37D090-D683-4B43-B753-F6110F1294D6}">
      <dgm:prSet/>
      <dgm:spPr/>
      <dgm:t>
        <a:bodyPr/>
        <a:lstStyle/>
        <a:p>
          <a:endParaRPr lang="en-CA"/>
        </a:p>
      </dgm:t>
    </dgm:pt>
    <dgm:pt modelId="{F0660CCC-A97C-4CD6-9D4A-AB47CAF5CBE6}" type="sibTrans" cxnId="{EE37D090-D683-4B43-B753-F6110F1294D6}">
      <dgm:prSet/>
      <dgm:spPr/>
      <dgm:t>
        <a:bodyPr/>
        <a:lstStyle/>
        <a:p>
          <a:endParaRPr lang="en-CA"/>
        </a:p>
      </dgm:t>
    </dgm:pt>
    <dgm:pt modelId="{710232A7-2E3D-4A75-BC39-E9E9F7BE0530}">
      <dgm:prSet phldrT="[Text]"/>
      <dgm:spPr/>
      <dgm:t>
        <a:bodyPr/>
        <a:lstStyle/>
        <a:p>
          <a:r>
            <a:rPr lang="en-CA" dirty="0" smtClean="0"/>
            <a:t>Patterns and trend</a:t>
          </a:r>
          <a:endParaRPr lang="en-CA" dirty="0"/>
        </a:p>
      </dgm:t>
    </dgm:pt>
    <dgm:pt modelId="{722A7D9A-A0BC-439C-B76C-07352D1E1121}" type="parTrans" cxnId="{B38BC63A-1D81-4B83-B50C-E6909B1458D2}">
      <dgm:prSet/>
      <dgm:spPr/>
      <dgm:t>
        <a:bodyPr/>
        <a:lstStyle/>
        <a:p>
          <a:endParaRPr lang="en-CA"/>
        </a:p>
      </dgm:t>
    </dgm:pt>
    <dgm:pt modelId="{73A493BC-83C1-4D93-A65A-308696230542}" type="sibTrans" cxnId="{B38BC63A-1D81-4B83-B50C-E6909B1458D2}">
      <dgm:prSet/>
      <dgm:spPr/>
      <dgm:t>
        <a:bodyPr/>
        <a:lstStyle/>
        <a:p>
          <a:endParaRPr lang="en-CA"/>
        </a:p>
      </dgm:t>
    </dgm:pt>
    <dgm:pt modelId="{C40397E5-E4C5-4010-BAA1-CF3DE19EF381}">
      <dgm:prSet phldrT="[Text]"/>
      <dgm:spPr/>
      <dgm:t>
        <a:bodyPr/>
        <a:lstStyle/>
        <a:p>
          <a:r>
            <a:rPr lang="en-CA" dirty="0" smtClean="0"/>
            <a:t>Value judgments</a:t>
          </a:r>
          <a:endParaRPr lang="en-CA" dirty="0"/>
        </a:p>
      </dgm:t>
    </dgm:pt>
    <dgm:pt modelId="{7E189A46-DD1C-4A2F-8EF7-11B7589884A2}" type="parTrans" cxnId="{F28420FD-34D5-4B3D-8864-F0F4EF47FB47}">
      <dgm:prSet/>
      <dgm:spPr/>
      <dgm:t>
        <a:bodyPr/>
        <a:lstStyle/>
        <a:p>
          <a:endParaRPr lang="en-CA"/>
        </a:p>
      </dgm:t>
    </dgm:pt>
    <dgm:pt modelId="{E846C69E-CAE1-4F83-B56D-6F5C9709BCD7}" type="sibTrans" cxnId="{F28420FD-34D5-4B3D-8864-F0F4EF47FB47}">
      <dgm:prSet/>
      <dgm:spPr/>
      <dgm:t>
        <a:bodyPr/>
        <a:lstStyle/>
        <a:p>
          <a:endParaRPr lang="en-CA"/>
        </a:p>
      </dgm:t>
    </dgm:pt>
    <dgm:pt modelId="{FC6BA788-B131-4418-A1FA-020246670471}">
      <dgm:prSet phldrT="[Text]"/>
      <dgm:spPr/>
      <dgm:t>
        <a:bodyPr/>
        <a:lstStyle/>
        <a:p>
          <a:r>
            <a:rPr lang="en-CA" dirty="0" smtClean="0"/>
            <a:t>Evidence and interpretation</a:t>
          </a:r>
          <a:endParaRPr lang="en-CA" dirty="0"/>
        </a:p>
      </dgm:t>
    </dgm:pt>
    <dgm:pt modelId="{855B6D05-95F1-4713-8288-420D20C307DE}" type="parTrans" cxnId="{EC5E5D91-2DC6-4852-84AB-6F5058B714A8}">
      <dgm:prSet/>
      <dgm:spPr/>
      <dgm:t>
        <a:bodyPr/>
        <a:lstStyle/>
        <a:p>
          <a:endParaRPr lang="en-CA"/>
        </a:p>
      </dgm:t>
    </dgm:pt>
    <dgm:pt modelId="{A0102138-55CE-45FE-B851-94F0532DE97A}" type="sibTrans" cxnId="{EC5E5D91-2DC6-4852-84AB-6F5058B714A8}">
      <dgm:prSet/>
      <dgm:spPr/>
      <dgm:t>
        <a:bodyPr/>
        <a:lstStyle/>
        <a:p>
          <a:endParaRPr lang="en-CA"/>
        </a:p>
      </dgm:t>
    </dgm:pt>
    <dgm:pt modelId="{A31FCCAA-AB4A-4300-8747-9301F05469B0}">
      <dgm:prSet phldrT="[Text]"/>
      <dgm:spPr/>
      <dgm:t>
        <a:bodyPr/>
        <a:lstStyle/>
        <a:p>
          <a:r>
            <a:rPr lang="en-CA" dirty="0" smtClean="0"/>
            <a:t>Geographic perspective</a:t>
          </a:r>
          <a:endParaRPr lang="en-CA" dirty="0"/>
        </a:p>
      </dgm:t>
    </dgm:pt>
    <dgm:pt modelId="{9C0519CC-DD6C-4920-8AA1-CBA3080FDCE5}" type="parTrans" cxnId="{B9FE8766-7736-42F3-9756-137872368B5E}">
      <dgm:prSet/>
      <dgm:spPr/>
      <dgm:t>
        <a:bodyPr/>
        <a:lstStyle/>
        <a:p>
          <a:endParaRPr lang="en-CA"/>
        </a:p>
      </dgm:t>
    </dgm:pt>
    <dgm:pt modelId="{C00F5864-AF56-486F-A9A8-3D87757A0ED4}" type="sibTrans" cxnId="{B9FE8766-7736-42F3-9756-137872368B5E}">
      <dgm:prSet/>
      <dgm:spPr/>
      <dgm:t>
        <a:bodyPr/>
        <a:lstStyle/>
        <a:p>
          <a:endParaRPr lang="en-CA"/>
        </a:p>
      </dgm:t>
    </dgm:pt>
    <dgm:pt modelId="{9B2D27D5-3D1C-41E0-AC90-D73FEF584801}" type="pres">
      <dgm:prSet presAssocID="{E022AB18-D31B-4F22-854C-F634F733CC9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C0F9B1E2-380E-47A7-8B96-334680EFA856}" type="pres">
      <dgm:prSet presAssocID="{67A9ED7A-409A-41C9-8F41-B9132B2AE7F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CA"/>
        </a:p>
      </dgm:t>
    </dgm:pt>
    <dgm:pt modelId="{8D14783A-D52F-4BB4-83CF-1AEAB559EB1D}" type="pres">
      <dgm:prSet presAssocID="{15D7F56F-89C5-4A64-8ED6-03E9DF5816E2}" presName="Accent1" presStyleCnt="0"/>
      <dgm:spPr/>
    </dgm:pt>
    <dgm:pt modelId="{0F5131D0-8D12-4B8D-A1C4-966C10AD5243}" type="pres">
      <dgm:prSet presAssocID="{15D7F56F-89C5-4A64-8ED6-03E9DF5816E2}" presName="Accent" presStyleLbl="bgShp" presStyleIdx="0" presStyleCnt="6"/>
      <dgm:spPr/>
    </dgm:pt>
    <dgm:pt modelId="{36F7D163-A9C1-4FDE-AAD8-02E5EC570FE8}" type="pres">
      <dgm:prSet presAssocID="{15D7F56F-89C5-4A64-8ED6-03E9DF5816E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E0665BD-F489-4087-9FA7-3E40C65A5295}" type="pres">
      <dgm:prSet presAssocID="{231F434A-4841-4089-9ECD-5CC4624E8802}" presName="Accent2" presStyleCnt="0"/>
      <dgm:spPr/>
    </dgm:pt>
    <dgm:pt modelId="{3C19ECCD-8FED-4E5F-B2C5-297EB026BA3D}" type="pres">
      <dgm:prSet presAssocID="{231F434A-4841-4089-9ECD-5CC4624E8802}" presName="Accent" presStyleLbl="bgShp" presStyleIdx="1" presStyleCnt="6"/>
      <dgm:spPr/>
    </dgm:pt>
    <dgm:pt modelId="{EBB8E6CE-C72E-4ADB-81D7-505333A0501B}" type="pres">
      <dgm:prSet presAssocID="{231F434A-4841-4089-9ECD-5CC4624E880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04DB16B-917C-43F8-83A1-666BD244F91B}" type="pres">
      <dgm:prSet presAssocID="{710232A7-2E3D-4A75-BC39-E9E9F7BE0530}" presName="Accent3" presStyleCnt="0"/>
      <dgm:spPr/>
    </dgm:pt>
    <dgm:pt modelId="{F97DF5F9-4162-4C32-B4E5-3DA2339C34D4}" type="pres">
      <dgm:prSet presAssocID="{710232A7-2E3D-4A75-BC39-E9E9F7BE0530}" presName="Accent" presStyleLbl="bgShp" presStyleIdx="2" presStyleCnt="6"/>
      <dgm:spPr/>
    </dgm:pt>
    <dgm:pt modelId="{E4617EA6-F018-4798-B3C9-C67F79234B0E}" type="pres">
      <dgm:prSet presAssocID="{710232A7-2E3D-4A75-BC39-E9E9F7BE0530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8A8E20D-74DA-48CB-A128-567CE6EB8D89}" type="pres">
      <dgm:prSet presAssocID="{C40397E5-E4C5-4010-BAA1-CF3DE19EF381}" presName="Accent4" presStyleCnt="0"/>
      <dgm:spPr/>
    </dgm:pt>
    <dgm:pt modelId="{8057C80C-93EF-461D-A12B-12F36DCA75DD}" type="pres">
      <dgm:prSet presAssocID="{C40397E5-E4C5-4010-BAA1-CF3DE19EF381}" presName="Accent" presStyleLbl="bgShp" presStyleIdx="3" presStyleCnt="6"/>
      <dgm:spPr/>
    </dgm:pt>
    <dgm:pt modelId="{6326AFBF-8F1C-446B-8F3C-C47B9AF0A3E5}" type="pres">
      <dgm:prSet presAssocID="{C40397E5-E4C5-4010-BAA1-CF3DE19EF38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1681BBE-419E-4371-B1F3-1DF6D90D95DF}" type="pres">
      <dgm:prSet presAssocID="{FC6BA788-B131-4418-A1FA-020246670471}" presName="Accent5" presStyleCnt="0"/>
      <dgm:spPr/>
    </dgm:pt>
    <dgm:pt modelId="{D00DE181-4A30-4A8B-89ED-605D2B0E881B}" type="pres">
      <dgm:prSet presAssocID="{FC6BA788-B131-4418-A1FA-020246670471}" presName="Accent" presStyleLbl="bgShp" presStyleIdx="4" presStyleCnt="6"/>
      <dgm:spPr/>
    </dgm:pt>
    <dgm:pt modelId="{637416CE-0562-4E9B-9DDB-49DB463F920F}" type="pres">
      <dgm:prSet presAssocID="{FC6BA788-B131-4418-A1FA-02024667047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750E0F8-083F-428B-8ACF-70B2483C6DEB}" type="pres">
      <dgm:prSet presAssocID="{A31FCCAA-AB4A-4300-8747-9301F05469B0}" presName="Accent6" presStyleCnt="0"/>
      <dgm:spPr/>
    </dgm:pt>
    <dgm:pt modelId="{EF376693-DDDA-48D6-AF24-580C2B96B813}" type="pres">
      <dgm:prSet presAssocID="{A31FCCAA-AB4A-4300-8747-9301F05469B0}" presName="Accent" presStyleLbl="bgShp" presStyleIdx="5" presStyleCnt="6"/>
      <dgm:spPr/>
    </dgm:pt>
    <dgm:pt modelId="{C1430CC2-1023-48B2-B9F3-D90EFF38825E}" type="pres">
      <dgm:prSet presAssocID="{A31FCCAA-AB4A-4300-8747-9301F05469B0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A3B1CC2-F473-43C4-82FE-89C0A603AD61}" srcId="{E022AB18-D31B-4F22-854C-F634F733CC95}" destId="{67A9ED7A-409A-41C9-8F41-B9132B2AE7F2}" srcOrd="0" destOrd="0" parTransId="{980748EA-2D64-466D-8CCE-821D088F025C}" sibTransId="{99BA42A7-4DE7-4ECD-9702-0F3C13D1BB38}"/>
    <dgm:cxn modelId="{F8C0DD53-AB99-4555-BDA0-014D78495977}" type="presOf" srcId="{710232A7-2E3D-4A75-BC39-E9E9F7BE0530}" destId="{E4617EA6-F018-4798-B3C9-C67F79234B0E}" srcOrd="0" destOrd="0" presId="urn:microsoft.com/office/officeart/2011/layout/HexagonRadial"/>
    <dgm:cxn modelId="{04F3A5A0-94BA-410D-9145-E6FDA4955893}" type="presOf" srcId="{231F434A-4841-4089-9ECD-5CC4624E8802}" destId="{EBB8E6CE-C72E-4ADB-81D7-505333A0501B}" srcOrd="0" destOrd="0" presId="urn:microsoft.com/office/officeart/2011/layout/HexagonRadial"/>
    <dgm:cxn modelId="{F28420FD-34D5-4B3D-8864-F0F4EF47FB47}" srcId="{67A9ED7A-409A-41C9-8F41-B9132B2AE7F2}" destId="{C40397E5-E4C5-4010-BAA1-CF3DE19EF381}" srcOrd="3" destOrd="0" parTransId="{7E189A46-DD1C-4A2F-8EF7-11B7589884A2}" sibTransId="{E846C69E-CAE1-4F83-B56D-6F5C9709BCD7}"/>
    <dgm:cxn modelId="{EC5E5D91-2DC6-4852-84AB-6F5058B714A8}" srcId="{67A9ED7A-409A-41C9-8F41-B9132B2AE7F2}" destId="{FC6BA788-B131-4418-A1FA-020246670471}" srcOrd="4" destOrd="0" parTransId="{855B6D05-95F1-4713-8288-420D20C307DE}" sibTransId="{A0102138-55CE-45FE-B851-94F0532DE97A}"/>
    <dgm:cxn modelId="{804909A3-BCCF-4077-BD22-C98D78B12BA6}" type="presOf" srcId="{15D7F56F-89C5-4A64-8ED6-03E9DF5816E2}" destId="{36F7D163-A9C1-4FDE-AAD8-02E5EC570FE8}" srcOrd="0" destOrd="0" presId="urn:microsoft.com/office/officeart/2011/layout/HexagonRadial"/>
    <dgm:cxn modelId="{4E0D1254-F670-474A-8877-4F75B3C2942A}" type="presOf" srcId="{67A9ED7A-409A-41C9-8F41-B9132B2AE7F2}" destId="{C0F9B1E2-380E-47A7-8B96-334680EFA856}" srcOrd="0" destOrd="0" presId="urn:microsoft.com/office/officeart/2011/layout/HexagonRadial"/>
    <dgm:cxn modelId="{670A97C2-4ED3-45D3-8755-F08B7EBE9F43}" srcId="{67A9ED7A-409A-41C9-8F41-B9132B2AE7F2}" destId="{15D7F56F-89C5-4A64-8ED6-03E9DF5816E2}" srcOrd="0" destOrd="0" parTransId="{81015F46-85C6-4263-9821-DF0507A18665}" sibTransId="{133F6579-CEFF-4A5A-AF39-EF5E752D84B1}"/>
    <dgm:cxn modelId="{B9FE8766-7736-42F3-9756-137872368B5E}" srcId="{67A9ED7A-409A-41C9-8F41-B9132B2AE7F2}" destId="{A31FCCAA-AB4A-4300-8747-9301F05469B0}" srcOrd="5" destOrd="0" parTransId="{9C0519CC-DD6C-4920-8AA1-CBA3080FDCE5}" sibTransId="{C00F5864-AF56-486F-A9A8-3D87757A0ED4}"/>
    <dgm:cxn modelId="{E402ECC4-9A2D-4BAB-9EB3-5912EAC6036C}" type="presOf" srcId="{A31FCCAA-AB4A-4300-8747-9301F05469B0}" destId="{C1430CC2-1023-48B2-B9F3-D90EFF38825E}" srcOrd="0" destOrd="0" presId="urn:microsoft.com/office/officeart/2011/layout/HexagonRadial"/>
    <dgm:cxn modelId="{6B2A4BA2-5C84-4279-AF3E-6C6D818C6565}" type="presOf" srcId="{C40397E5-E4C5-4010-BAA1-CF3DE19EF381}" destId="{6326AFBF-8F1C-446B-8F3C-C47B9AF0A3E5}" srcOrd="0" destOrd="0" presId="urn:microsoft.com/office/officeart/2011/layout/HexagonRadial"/>
    <dgm:cxn modelId="{DE94BF54-1426-4E34-B69D-5978129AA7B7}" type="presOf" srcId="{E022AB18-D31B-4F22-854C-F634F733CC95}" destId="{9B2D27D5-3D1C-41E0-AC90-D73FEF584801}" srcOrd="0" destOrd="0" presId="urn:microsoft.com/office/officeart/2011/layout/HexagonRadial"/>
    <dgm:cxn modelId="{B38BC63A-1D81-4B83-B50C-E6909B1458D2}" srcId="{67A9ED7A-409A-41C9-8F41-B9132B2AE7F2}" destId="{710232A7-2E3D-4A75-BC39-E9E9F7BE0530}" srcOrd="2" destOrd="0" parTransId="{722A7D9A-A0BC-439C-B76C-07352D1E1121}" sibTransId="{73A493BC-83C1-4D93-A65A-308696230542}"/>
    <dgm:cxn modelId="{EE37D090-D683-4B43-B753-F6110F1294D6}" srcId="{67A9ED7A-409A-41C9-8F41-B9132B2AE7F2}" destId="{231F434A-4841-4089-9ECD-5CC4624E8802}" srcOrd="1" destOrd="0" parTransId="{35353C82-57F7-4E50-97D9-3721BDF0F4D6}" sibTransId="{F0660CCC-A97C-4CD6-9D4A-AB47CAF5CBE6}"/>
    <dgm:cxn modelId="{83786FAA-BC0F-4978-A3E4-8A1E15845AF7}" type="presOf" srcId="{FC6BA788-B131-4418-A1FA-020246670471}" destId="{637416CE-0562-4E9B-9DDB-49DB463F920F}" srcOrd="0" destOrd="0" presId="urn:microsoft.com/office/officeart/2011/layout/HexagonRadial"/>
    <dgm:cxn modelId="{514DFBD0-F02E-4B53-9F3D-904FBA63B283}" type="presParOf" srcId="{9B2D27D5-3D1C-41E0-AC90-D73FEF584801}" destId="{C0F9B1E2-380E-47A7-8B96-334680EFA856}" srcOrd="0" destOrd="0" presId="urn:microsoft.com/office/officeart/2011/layout/HexagonRadial"/>
    <dgm:cxn modelId="{34A8F90D-A5D6-4FEB-81A7-93A6E19D0279}" type="presParOf" srcId="{9B2D27D5-3D1C-41E0-AC90-D73FEF584801}" destId="{8D14783A-D52F-4BB4-83CF-1AEAB559EB1D}" srcOrd="1" destOrd="0" presId="urn:microsoft.com/office/officeart/2011/layout/HexagonRadial"/>
    <dgm:cxn modelId="{C8245A18-8A95-4252-B709-67EA8454FF44}" type="presParOf" srcId="{8D14783A-D52F-4BB4-83CF-1AEAB559EB1D}" destId="{0F5131D0-8D12-4B8D-A1C4-966C10AD5243}" srcOrd="0" destOrd="0" presId="urn:microsoft.com/office/officeart/2011/layout/HexagonRadial"/>
    <dgm:cxn modelId="{DBB1ED60-0C51-44C5-8C02-1601A7D85F63}" type="presParOf" srcId="{9B2D27D5-3D1C-41E0-AC90-D73FEF584801}" destId="{36F7D163-A9C1-4FDE-AAD8-02E5EC570FE8}" srcOrd="2" destOrd="0" presId="urn:microsoft.com/office/officeart/2011/layout/HexagonRadial"/>
    <dgm:cxn modelId="{C5B4E3A8-72D6-485B-9A0E-0CBC6A9CDA7B}" type="presParOf" srcId="{9B2D27D5-3D1C-41E0-AC90-D73FEF584801}" destId="{6E0665BD-F489-4087-9FA7-3E40C65A5295}" srcOrd="3" destOrd="0" presId="urn:microsoft.com/office/officeart/2011/layout/HexagonRadial"/>
    <dgm:cxn modelId="{2B8267EC-0440-46D0-81F4-CEDF6910CF16}" type="presParOf" srcId="{6E0665BD-F489-4087-9FA7-3E40C65A5295}" destId="{3C19ECCD-8FED-4E5F-B2C5-297EB026BA3D}" srcOrd="0" destOrd="0" presId="urn:microsoft.com/office/officeart/2011/layout/HexagonRadial"/>
    <dgm:cxn modelId="{8EF9BE69-C239-40BE-8DA9-2FF37050D65E}" type="presParOf" srcId="{9B2D27D5-3D1C-41E0-AC90-D73FEF584801}" destId="{EBB8E6CE-C72E-4ADB-81D7-505333A0501B}" srcOrd="4" destOrd="0" presId="urn:microsoft.com/office/officeart/2011/layout/HexagonRadial"/>
    <dgm:cxn modelId="{A6277BF5-07BD-4DCF-922B-629E4B0D661B}" type="presParOf" srcId="{9B2D27D5-3D1C-41E0-AC90-D73FEF584801}" destId="{A04DB16B-917C-43F8-83A1-666BD244F91B}" srcOrd="5" destOrd="0" presId="urn:microsoft.com/office/officeart/2011/layout/HexagonRadial"/>
    <dgm:cxn modelId="{5A30E69D-8BB9-4AB0-A24E-869861FFDC3F}" type="presParOf" srcId="{A04DB16B-917C-43F8-83A1-666BD244F91B}" destId="{F97DF5F9-4162-4C32-B4E5-3DA2339C34D4}" srcOrd="0" destOrd="0" presId="urn:microsoft.com/office/officeart/2011/layout/HexagonRadial"/>
    <dgm:cxn modelId="{CE38533C-9A69-421D-8F79-02F4FC71D26B}" type="presParOf" srcId="{9B2D27D5-3D1C-41E0-AC90-D73FEF584801}" destId="{E4617EA6-F018-4798-B3C9-C67F79234B0E}" srcOrd="6" destOrd="0" presId="urn:microsoft.com/office/officeart/2011/layout/HexagonRadial"/>
    <dgm:cxn modelId="{311A71E0-EAAA-4248-A40A-5B41A9AEB64A}" type="presParOf" srcId="{9B2D27D5-3D1C-41E0-AC90-D73FEF584801}" destId="{E8A8E20D-74DA-48CB-A128-567CE6EB8D89}" srcOrd="7" destOrd="0" presId="urn:microsoft.com/office/officeart/2011/layout/HexagonRadial"/>
    <dgm:cxn modelId="{46B38923-1558-474C-954E-D4E626F24AB6}" type="presParOf" srcId="{E8A8E20D-74DA-48CB-A128-567CE6EB8D89}" destId="{8057C80C-93EF-461D-A12B-12F36DCA75DD}" srcOrd="0" destOrd="0" presId="urn:microsoft.com/office/officeart/2011/layout/HexagonRadial"/>
    <dgm:cxn modelId="{6E1CD409-DC30-4145-B54D-7E18048A5C1A}" type="presParOf" srcId="{9B2D27D5-3D1C-41E0-AC90-D73FEF584801}" destId="{6326AFBF-8F1C-446B-8F3C-C47B9AF0A3E5}" srcOrd="8" destOrd="0" presId="urn:microsoft.com/office/officeart/2011/layout/HexagonRadial"/>
    <dgm:cxn modelId="{C7E09D48-B0A5-48AD-B3A5-B2F19285C350}" type="presParOf" srcId="{9B2D27D5-3D1C-41E0-AC90-D73FEF584801}" destId="{91681BBE-419E-4371-B1F3-1DF6D90D95DF}" srcOrd="9" destOrd="0" presId="urn:microsoft.com/office/officeart/2011/layout/HexagonRadial"/>
    <dgm:cxn modelId="{EE21B5FB-52E6-4E38-B277-EF947FDA0EE8}" type="presParOf" srcId="{91681BBE-419E-4371-B1F3-1DF6D90D95DF}" destId="{D00DE181-4A30-4A8B-89ED-605D2B0E881B}" srcOrd="0" destOrd="0" presId="urn:microsoft.com/office/officeart/2011/layout/HexagonRadial"/>
    <dgm:cxn modelId="{C493EFC1-57FC-4B1E-A31A-43C79906F105}" type="presParOf" srcId="{9B2D27D5-3D1C-41E0-AC90-D73FEF584801}" destId="{637416CE-0562-4E9B-9DDB-49DB463F920F}" srcOrd="10" destOrd="0" presId="urn:microsoft.com/office/officeart/2011/layout/HexagonRadial"/>
    <dgm:cxn modelId="{0DC41F63-C100-4A9A-9DA8-659F450ECEDE}" type="presParOf" srcId="{9B2D27D5-3D1C-41E0-AC90-D73FEF584801}" destId="{D750E0F8-083F-428B-8ACF-70B2483C6DEB}" srcOrd="11" destOrd="0" presId="urn:microsoft.com/office/officeart/2011/layout/HexagonRadial"/>
    <dgm:cxn modelId="{852D0C9F-FF3E-4903-B06A-2D36F8EE8AB5}" type="presParOf" srcId="{D750E0F8-083F-428B-8ACF-70B2483C6DEB}" destId="{EF376693-DDDA-48D6-AF24-580C2B96B813}" srcOrd="0" destOrd="0" presId="urn:microsoft.com/office/officeart/2011/layout/HexagonRadial"/>
    <dgm:cxn modelId="{D32E4FCA-03CA-495B-A444-8CAF99394F50}" type="presParOf" srcId="{9B2D27D5-3D1C-41E0-AC90-D73FEF584801}" destId="{C1430CC2-1023-48B2-B9F3-D90EFF38825E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9B1E2-380E-47A7-8B96-334680EFA856}">
      <dsp:nvSpPr>
        <dsp:cNvPr id="0" name=""/>
        <dsp:cNvSpPr/>
      </dsp:nvSpPr>
      <dsp:spPr>
        <a:xfrm>
          <a:off x="3876529" y="2053972"/>
          <a:ext cx="2610688" cy="225835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Geographic Thinking</a:t>
          </a:r>
          <a:endParaRPr lang="en-CA" sz="24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9157" y="2428212"/>
        <a:ext cx="1745432" cy="1509871"/>
      </dsp:txXfrm>
    </dsp:sp>
    <dsp:sp modelId="{3C19ECCD-8FED-4E5F-B2C5-297EB026BA3D}">
      <dsp:nvSpPr>
        <dsp:cNvPr id="0" name=""/>
        <dsp:cNvSpPr/>
      </dsp:nvSpPr>
      <dsp:spPr>
        <a:xfrm>
          <a:off x="5511322" y="973504"/>
          <a:ext cx="985005" cy="848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7D163-A9C1-4FDE-AAD8-02E5EC570FE8}">
      <dsp:nvSpPr>
        <dsp:cNvPr id="0" name=""/>
        <dsp:cNvSpPr/>
      </dsp:nvSpPr>
      <dsp:spPr>
        <a:xfrm>
          <a:off x="4117011" y="0"/>
          <a:ext cx="2139440" cy="18508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Spatial significance</a:t>
          </a:r>
          <a:endParaRPr lang="en-CA" sz="1700" kern="1200" dirty="0"/>
        </a:p>
      </dsp:txBody>
      <dsp:txXfrm>
        <a:off x="4471562" y="306728"/>
        <a:ext cx="1430338" cy="1237411"/>
      </dsp:txXfrm>
    </dsp:sp>
    <dsp:sp modelId="{F97DF5F9-4162-4C32-B4E5-3DA2339C34D4}">
      <dsp:nvSpPr>
        <dsp:cNvPr id="0" name=""/>
        <dsp:cNvSpPr/>
      </dsp:nvSpPr>
      <dsp:spPr>
        <a:xfrm>
          <a:off x="6660899" y="2560144"/>
          <a:ext cx="985005" cy="848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8E6CE-C72E-4ADB-81D7-505333A0501B}">
      <dsp:nvSpPr>
        <dsp:cNvPr id="0" name=""/>
        <dsp:cNvSpPr/>
      </dsp:nvSpPr>
      <dsp:spPr>
        <a:xfrm>
          <a:off x="6079127" y="1138407"/>
          <a:ext cx="2139440" cy="18508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Interactions and associations</a:t>
          </a:r>
          <a:endParaRPr lang="en-CA" sz="1700" kern="1200" dirty="0"/>
        </a:p>
      </dsp:txBody>
      <dsp:txXfrm>
        <a:off x="6433678" y="1445135"/>
        <a:ext cx="1430338" cy="1237411"/>
      </dsp:txXfrm>
    </dsp:sp>
    <dsp:sp modelId="{8057C80C-93EF-461D-A12B-12F36DCA75DD}">
      <dsp:nvSpPr>
        <dsp:cNvPr id="0" name=""/>
        <dsp:cNvSpPr/>
      </dsp:nvSpPr>
      <dsp:spPr>
        <a:xfrm>
          <a:off x="5862329" y="4351162"/>
          <a:ext cx="985005" cy="848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17EA6-F018-4798-B3C9-C67F79234B0E}">
      <dsp:nvSpPr>
        <dsp:cNvPr id="0" name=""/>
        <dsp:cNvSpPr/>
      </dsp:nvSpPr>
      <dsp:spPr>
        <a:xfrm>
          <a:off x="6079127" y="3376385"/>
          <a:ext cx="2139440" cy="18508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Patterns and trend</a:t>
          </a:r>
          <a:endParaRPr lang="en-CA" sz="1700" kern="1200" dirty="0"/>
        </a:p>
      </dsp:txBody>
      <dsp:txXfrm>
        <a:off x="6433678" y="3683113"/>
        <a:ext cx="1430338" cy="1237411"/>
      </dsp:txXfrm>
    </dsp:sp>
    <dsp:sp modelId="{D00DE181-4A30-4A8B-89ED-605D2B0E881B}">
      <dsp:nvSpPr>
        <dsp:cNvPr id="0" name=""/>
        <dsp:cNvSpPr/>
      </dsp:nvSpPr>
      <dsp:spPr>
        <a:xfrm>
          <a:off x="3881387" y="4537077"/>
          <a:ext cx="985005" cy="848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6AFBF-8F1C-446B-8F3C-C47B9AF0A3E5}">
      <dsp:nvSpPr>
        <dsp:cNvPr id="0" name=""/>
        <dsp:cNvSpPr/>
      </dsp:nvSpPr>
      <dsp:spPr>
        <a:xfrm>
          <a:off x="4117011" y="4516066"/>
          <a:ext cx="2139440" cy="18508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Value judgments</a:t>
          </a:r>
          <a:endParaRPr lang="en-CA" sz="1700" kern="1200" dirty="0"/>
        </a:p>
      </dsp:txBody>
      <dsp:txXfrm>
        <a:off x="4471562" y="4822794"/>
        <a:ext cx="1430338" cy="1237411"/>
      </dsp:txXfrm>
    </dsp:sp>
    <dsp:sp modelId="{EF376693-DDDA-48D6-AF24-580C2B96B813}">
      <dsp:nvSpPr>
        <dsp:cNvPr id="0" name=""/>
        <dsp:cNvSpPr/>
      </dsp:nvSpPr>
      <dsp:spPr>
        <a:xfrm>
          <a:off x="2712984" y="2951073"/>
          <a:ext cx="985005" cy="84871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416CE-0562-4E9B-9DDB-49DB463F920F}">
      <dsp:nvSpPr>
        <dsp:cNvPr id="0" name=""/>
        <dsp:cNvSpPr/>
      </dsp:nvSpPr>
      <dsp:spPr>
        <a:xfrm>
          <a:off x="2145786" y="3377658"/>
          <a:ext cx="2139440" cy="18508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Evidence and interpretation</a:t>
          </a:r>
          <a:endParaRPr lang="en-CA" sz="1700" kern="1200" dirty="0"/>
        </a:p>
      </dsp:txBody>
      <dsp:txXfrm>
        <a:off x="2500337" y="3684386"/>
        <a:ext cx="1430338" cy="1237411"/>
      </dsp:txXfrm>
    </dsp:sp>
    <dsp:sp modelId="{C1430CC2-1023-48B2-B9F3-D90EFF38825E}">
      <dsp:nvSpPr>
        <dsp:cNvPr id="0" name=""/>
        <dsp:cNvSpPr/>
      </dsp:nvSpPr>
      <dsp:spPr>
        <a:xfrm>
          <a:off x="2145786" y="1135861"/>
          <a:ext cx="2139440" cy="185086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Geographic perspective</a:t>
          </a:r>
          <a:endParaRPr lang="en-CA" sz="1700" kern="1200" dirty="0"/>
        </a:p>
      </dsp:txBody>
      <dsp:txXfrm>
        <a:off x="2500337" y="1442589"/>
        <a:ext cx="1430338" cy="1237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ependent.co.uk/voices/comment/debate-should-ivory-stockpiles-be-destroyed-909922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eoguessr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mapper.org/textindex/text_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place.com/geonet/geone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globeandmail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can.gc.ca/daily-quotidien/140815/dq140815a-eng.htm" TargetMode="External"/><Relationship Id="rId2" Type="http://schemas.openxmlformats.org/officeDocument/2006/relationships/hyperlink" Target="http://gawker.com/israel-launches-series-of-airstrikes-kills-hamas-chief-16243454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jazeer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95805" y="502998"/>
            <a:ext cx="7766936" cy="1646302"/>
          </a:xfrm>
        </p:spPr>
        <p:txBody>
          <a:bodyPr/>
          <a:lstStyle/>
          <a:p>
            <a:r>
              <a:rPr lang="en-CA" dirty="0" smtClean="0"/>
              <a:t>What is Geography?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644" y="2149300"/>
            <a:ext cx="6787453" cy="429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 smtClean="0"/>
              <a:t>Value Judgments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910175"/>
          </a:xfrm>
        </p:spPr>
        <p:txBody>
          <a:bodyPr>
            <a:normAutofit/>
          </a:bodyPr>
          <a:lstStyle/>
          <a:p>
            <a:r>
              <a:rPr lang="en-CA" sz="2800" dirty="0"/>
              <a:t>what should happen and </a:t>
            </a:r>
            <a:endParaRPr lang="en-CA" sz="2800" dirty="0" smtClean="0"/>
          </a:p>
          <a:p>
            <a:r>
              <a:rPr lang="en-CA" sz="2800" dirty="0" smtClean="0"/>
              <a:t>what </a:t>
            </a:r>
            <a:r>
              <a:rPr lang="en-CA" sz="2800" dirty="0"/>
              <a:t>a possible positive future would look like. </a:t>
            </a:r>
            <a:endParaRPr lang="en-CA" sz="2800" dirty="0" smtClean="0"/>
          </a:p>
          <a:p>
            <a:r>
              <a:rPr lang="en-CA" sz="2800" dirty="0" smtClean="0"/>
              <a:t>Value </a:t>
            </a:r>
            <a:r>
              <a:rPr lang="en-CA" sz="2800" dirty="0"/>
              <a:t>judgments involve </a:t>
            </a:r>
            <a:r>
              <a:rPr lang="en-CA" sz="2800" u="sng" dirty="0" smtClean="0"/>
              <a:t>careful</a:t>
            </a:r>
            <a:r>
              <a:rPr lang="en-CA" sz="2800" dirty="0"/>
              <a:t>, </a:t>
            </a:r>
            <a:r>
              <a:rPr lang="en-CA" sz="2800" u="sng" dirty="0"/>
              <a:t>fair-minded</a:t>
            </a:r>
            <a:r>
              <a:rPr lang="en-CA" sz="2800" dirty="0"/>
              <a:t> consideration of the </a:t>
            </a:r>
            <a:r>
              <a:rPr lang="en-CA" sz="2800" u="sng" dirty="0"/>
              <a:t>advantages</a:t>
            </a:r>
            <a:r>
              <a:rPr lang="en-CA" sz="2800" dirty="0"/>
              <a:t> and </a:t>
            </a:r>
            <a:r>
              <a:rPr lang="en-CA" sz="2800" u="sng" dirty="0"/>
              <a:t>disadvantages</a:t>
            </a:r>
            <a:r>
              <a:rPr lang="en-CA" sz="2800" dirty="0"/>
              <a:t> of options before reaching a conclusion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729" y="5300953"/>
            <a:ext cx="9055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>
                <a:hlinkClick r:id="rId2"/>
              </a:rPr>
              <a:t>http://</a:t>
            </a:r>
            <a:r>
              <a:rPr lang="en-CA" sz="1400" dirty="0" smtClean="0">
                <a:hlinkClick r:id="rId2"/>
              </a:rPr>
              <a:t>www.independent.co.uk/voices/comment/debate-should-ivory-stockpiles-be-destroyed-9099221.html</a:t>
            </a:r>
            <a:r>
              <a:rPr lang="en-CA" sz="1400" dirty="0" smtClean="0"/>
              <a:t>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54418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 is…</a:t>
            </a:r>
            <a:endParaRPr lang="en-CA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9672011" cy="674024"/>
          </a:xfrm>
        </p:spPr>
        <p:txBody>
          <a:bodyPr>
            <a:noAutofit/>
          </a:bodyPr>
          <a:lstStyle/>
          <a:p>
            <a:r>
              <a:rPr lang="en-CA" sz="3200" b="1" dirty="0"/>
              <a:t>more a matter of CHALLENGES to THINK through than information to be remembered</a:t>
            </a:r>
          </a:p>
        </p:txBody>
      </p:sp>
      <p:pic>
        <p:nvPicPr>
          <p:cNvPr id="1026" name="Picture 2" descr="http://www.polarbearsinternational.org/sites/default/files/legacy/00473-5051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94" b="1559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3044" y="3750468"/>
            <a:ext cx="8763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25" y="230913"/>
            <a:ext cx="3854528" cy="1278466"/>
          </a:xfrm>
        </p:spPr>
        <p:txBody>
          <a:bodyPr>
            <a:normAutofit/>
          </a:bodyPr>
          <a:lstStyle/>
          <a:p>
            <a:r>
              <a:rPr lang="en-CA" sz="4400" dirty="0" smtClean="0"/>
              <a:t>Geography is…</a:t>
            </a:r>
            <a:endParaRPr lang="en-CA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0912" y="1771339"/>
            <a:ext cx="5688107" cy="3798187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0297" y="1602896"/>
            <a:ext cx="3854528" cy="258444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/>
              <a:t>k</a:t>
            </a:r>
            <a:r>
              <a:rPr lang="en-CA" sz="3200" dirty="0" smtClean="0"/>
              <a:t>nowing where something is,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/>
              <a:t>h</a:t>
            </a:r>
            <a:r>
              <a:rPr lang="en-CA" sz="3200" dirty="0" smtClean="0"/>
              <a:t>ow its location influences its characteristics,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/>
              <a:t>h</a:t>
            </a:r>
            <a:r>
              <a:rPr lang="en-CA" sz="3200" dirty="0" smtClean="0"/>
              <a:t>ow its location influences relationships with other phenomena.</a:t>
            </a:r>
            <a:endParaRPr lang="en-C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146473" y="5569526"/>
            <a:ext cx="2404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www.telegraph.co.uk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752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191261"/>
              </p:ext>
            </p:extLst>
          </p:nvPr>
        </p:nvGraphicFramePr>
        <p:xfrm>
          <a:off x="296717" y="210511"/>
          <a:ext cx="10364355" cy="6366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1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630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CA" sz="4400" dirty="0" smtClean="0"/>
              <a:t>Spatial Significance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70" y="1900817"/>
            <a:ext cx="8596668" cy="3880773"/>
          </a:xfrm>
        </p:spPr>
        <p:txBody>
          <a:bodyPr>
            <a:noAutofit/>
          </a:bodyPr>
          <a:lstStyle/>
          <a:p>
            <a:r>
              <a:rPr lang="en-CA" sz="2800" dirty="0" smtClean="0"/>
              <a:t>importance </a:t>
            </a:r>
            <a:r>
              <a:rPr lang="en-CA" sz="2800" dirty="0"/>
              <a:t>of a place or </a:t>
            </a:r>
            <a:r>
              <a:rPr lang="en-CA" sz="2800" dirty="0" smtClean="0"/>
              <a:t>region</a:t>
            </a:r>
          </a:p>
          <a:p>
            <a:r>
              <a:rPr lang="en-CA" sz="2800" dirty="0"/>
              <a:t>t</a:t>
            </a:r>
            <a:r>
              <a:rPr lang="en-CA" sz="2800" dirty="0" smtClean="0"/>
              <a:t>he connections </a:t>
            </a:r>
            <a:r>
              <a:rPr lang="en-CA" sz="2800" dirty="0"/>
              <a:t>that exist between the geographical location and physical characteristics of a </a:t>
            </a:r>
            <a:r>
              <a:rPr lang="en-CA" sz="2800" dirty="0" smtClean="0"/>
              <a:t>site</a:t>
            </a:r>
            <a:endParaRPr lang="en-CA" sz="2800" dirty="0"/>
          </a:p>
          <a:p>
            <a:r>
              <a:rPr lang="en-CA" sz="2800" dirty="0" smtClean="0"/>
              <a:t>the </a:t>
            </a:r>
            <a:r>
              <a:rPr lang="en-CA" sz="2800" dirty="0"/>
              <a:t>unique relationships that exist in and between the natural and human environments in a </a:t>
            </a:r>
            <a:r>
              <a:rPr lang="en-CA" sz="2800" dirty="0" smtClean="0"/>
              <a:t>particular place</a:t>
            </a:r>
          </a:p>
          <a:p>
            <a:r>
              <a:rPr lang="en-CA" sz="2800" dirty="0" smtClean="0"/>
              <a:t>the </a:t>
            </a:r>
            <a:r>
              <a:rPr lang="en-CA" sz="2800" dirty="0"/>
              <a:t>significance of the same place may be different </a:t>
            </a:r>
            <a:r>
              <a:rPr lang="en-CA" sz="2800" dirty="0" smtClean="0"/>
              <a:t>for </a:t>
            </a:r>
            <a:r>
              <a:rPr lang="en-CA" sz="2800" dirty="0"/>
              <a:t>humans, animals, and </a:t>
            </a:r>
            <a:r>
              <a:rPr lang="en-CA" sz="2800" dirty="0" smtClean="0"/>
              <a:t>plants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7334" y="1129207"/>
            <a:ext cx="9873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CA" sz="36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Bradley Hand ITC" panose="03070402050302030203" pitchFamily="66" charset="0"/>
              </a:rPr>
              <a:t>We must suspend our stereotypical view of a place.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9845" y="6211669"/>
            <a:ext cx="33239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https://</a:t>
            </a:r>
            <a:r>
              <a:rPr lang="en-CA" sz="24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geoguessr.com</a:t>
            </a:r>
            <a:endParaRPr lang="en-CA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009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 smtClean="0"/>
              <a:t>Patterns and trends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2444"/>
            <a:ext cx="8596668" cy="3880773"/>
          </a:xfrm>
        </p:spPr>
        <p:txBody>
          <a:bodyPr>
            <a:noAutofit/>
          </a:bodyPr>
          <a:lstStyle/>
          <a:p>
            <a:r>
              <a:rPr lang="en-CA" sz="3200" u="sng" dirty="0" smtClean="0"/>
              <a:t>Pattern</a:t>
            </a:r>
            <a:r>
              <a:rPr lang="en-CA" sz="3200" dirty="0" smtClean="0"/>
              <a:t>:</a:t>
            </a:r>
          </a:p>
          <a:p>
            <a:pPr lvl="1"/>
            <a:r>
              <a:rPr lang="en-CA" sz="2800" dirty="0"/>
              <a:t>characteristics that are similar and that repeat themselves in </a:t>
            </a:r>
            <a:r>
              <a:rPr lang="en-CA" sz="2800" dirty="0" smtClean="0"/>
              <a:t>a </a:t>
            </a:r>
            <a:r>
              <a:rPr lang="en-CA" sz="2800" dirty="0"/>
              <a:t>natural or human environment </a:t>
            </a:r>
            <a:endParaRPr lang="en-CA" sz="2800" dirty="0" smtClean="0"/>
          </a:p>
          <a:p>
            <a:r>
              <a:rPr lang="en-CA" sz="3200" u="sng" dirty="0" smtClean="0"/>
              <a:t>Trend</a:t>
            </a:r>
            <a:r>
              <a:rPr lang="en-CA" sz="3200" dirty="0" smtClean="0"/>
              <a:t>:</a:t>
            </a:r>
          </a:p>
          <a:p>
            <a:pPr lvl="1"/>
            <a:r>
              <a:rPr lang="en-CA" sz="2800" dirty="0"/>
              <a:t>characteristics or traits that exhibit a consistent tendency </a:t>
            </a:r>
            <a:r>
              <a:rPr lang="en-CA" sz="2800" dirty="0" smtClean="0"/>
              <a:t>in </a:t>
            </a:r>
            <a:r>
              <a:rPr lang="en-CA" sz="2800" dirty="0"/>
              <a:t>a particular setting over a period of </a:t>
            </a:r>
            <a:r>
              <a:rPr lang="en-CA" sz="2800" dirty="0" smtClean="0"/>
              <a:t>time</a:t>
            </a:r>
          </a:p>
          <a:p>
            <a:r>
              <a:rPr lang="en-CA" sz="3200" dirty="0" smtClean="0"/>
              <a:t>Characteristics </a:t>
            </a:r>
            <a:r>
              <a:rPr lang="en-CA" sz="3200" dirty="0"/>
              <a:t>may be spatial, social, economic, </a:t>
            </a:r>
            <a:r>
              <a:rPr lang="en-CA" sz="3200" dirty="0" smtClean="0"/>
              <a:t>physical</a:t>
            </a:r>
            <a:r>
              <a:rPr lang="en-CA" sz="3200" dirty="0"/>
              <a:t>, or </a:t>
            </a:r>
            <a:r>
              <a:rPr lang="en-CA" sz="3200" dirty="0" smtClean="0"/>
              <a:t>environmental. </a:t>
            </a:r>
            <a:endParaRPr lang="en-C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77334" y="6119336"/>
            <a:ext cx="81805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hlinkClick r:id="rId2"/>
              </a:rPr>
              <a:t>http://</a:t>
            </a:r>
            <a:r>
              <a:rPr lang="en-CA" sz="2400" dirty="0" smtClean="0">
                <a:hlinkClick r:id="rId2"/>
              </a:rPr>
              <a:t>www.worldmapper.org/textindex/text_index.html</a:t>
            </a:r>
            <a:endParaRPr lang="en-CA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802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 smtClean="0"/>
              <a:t>Interactions and associations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71"/>
            <a:ext cx="8596668" cy="3880773"/>
          </a:xfrm>
        </p:spPr>
        <p:txBody>
          <a:bodyPr>
            <a:normAutofit/>
          </a:bodyPr>
          <a:lstStyle/>
          <a:p>
            <a:r>
              <a:rPr lang="en-CA" sz="2800" dirty="0"/>
              <a:t>explore connections within and between natural and human environments.</a:t>
            </a:r>
          </a:p>
          <a:p>
            <a:r>
              <a:rPr lang="en-CA" sz="2800" dirty="0"/>
              <a:t>t</a:t>
            </a:r>
            <a:r>
              <a:rPr lang="en-CA" sz="2800" dirty="0" smtClean="0"/>
              <a:t>he </a:t>
            </a:r>
            <a:r>
              <a:rPr lang="en-CA" sz="2800" dirty="0"/>
              <a:t>interconnected parts of an environment or environments work together to form a </a:t>
            </a:r>
            <a:r>
              <a:rPr lang="en-CA" sz="2800" dirty="0" smtClean="0"/>
              <a:t>system</a:t>
            </a:r>
            <a:endParaRPr lang="en-CA" sz="2800" dirty="0"/>
          </a:p>
          <a:p>
            <a:r>
              <a:rPr lang="en-CA" sz="2800" dirty="0" smtClean="0"/>
              <a:t>relationships </a:t>
            </a:r>
            <a:r>
              <a:rPr lang="en-CA" sz="2800" dirty="0"/>
              <a:t>that exist within a system and </a:t>
            </a:r>
            <a:r>
              <a:rPr lang="en-CA" sz="2800" dirty="0" smtClean="0"/>
              <a:t>the </a:t>
            </a:r>
            <a:r>
              <a:rPr lang="en-CA" sz="2800" dirty="0"/>
              <a:t>relationships </a:t>
            </a:r>
            <a:r>
              <a:rPr lang="en-CA" sz="2800" dirty="0" smtClean="0"/>
              <a:t>between </a:t>
            </a:r>
            <a:r>
              <a:rPr lang="en-CA" sz="2800" dirty="0"/>
              <a:t>systems in order to determine the impact they have on one another.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664" y="5672030"/>
            <a:ext cx="71753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hlinkClick r:id="rId2"/>
              </a:rPr>
              <a:t>http://</a:t>
            </a:r>
            <a:r>
              <a:rPr lang="en-CA" sz="2400" dirty="0" smtClean="0">
                <a:hlinkClick r:id="rId2"/>
              </a:rPr>
              <a:t>www.eduplace.com/geonet/geonet.html</a:t>
            </a:r>
            <a:endParaRPr lang="en-CA" sz="2400" dirty="0" smtClean="0"/>
          </a:p>
          <a:p>
            <a:r>
              <a:rPr lang="en-CA" dirty="0" smtClean="0"/>
              <a:t>(Click on the world, play Uses of Geography category…bottom right)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016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 smtClean="0"/>
              <a:t>Geographic perspective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1043"/>
            <a:ext cx="8596668" cy="3880773"/>
          </a:xfrm>
        </p:spPr>
        <p:txBody>
          <a:bodyPr>
            <a:noAutofit/>
          </a:bodyPr>
          <a:lstStyle/>
          <a:p>
            <a:r>
              <a:rPr lang="en-CA" sz="3200" dirty="0"/>
              <a:t>consider the </a:t>
            </a:r>
            <a:endParaRPr lang="en-CA" sz="32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and/or </a:t>
            </a:r>
            <a:endParaRPr lang="en-CA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 </a:t>
            </a:r>
            <a:r>
              <a:rPr lang="en-C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C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CA" sz="3000" dirty="0"/>
              <a:t>of the issues, events, developments, and/or phenomena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2091" y="5787736"/>
            <a:ext cx="57571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hlinkClick r:id="rId2"/>
              </a:rPr>
              <a:t>http://</a:t>
            </a:r>
            <a:r>
              <a:rPr lang="en-CA" sz="2800" dirty="0" smtClean="0">
                <a:hlinkClick r:id="rId2"/>
              </a:rPr>
              <a:t>www.theglobeandmail.com</a:t>
            </a:r>
            <a:endParaRPr lang="en-CA" sz="28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815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 smtClean="0"/>
              <a:t>Evidence and interpretation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088" y="1547525"/>
            <a:ext cx="11396903" cy="3880773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examine the accuracy, precision, and reliability of various data sources </a:t>
            </a:r>
            <a:endParaRPr lang="en-CA" sz="2800" dirty="0" smtClean="0"/>
          </a:p>
          <a:p>
            <a:pPr lvl="1"/>
            <a:r>
              <a:rPr lang="en-CA" dirty="0" smtClean="0">
                <a:hlinkClick r:id="rId2"/>
              </a:rPr>
              <a:t>http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gawker.com/israel-launches-series-of-airstrikes-kills-hamas-chief-1624345456</a:t>
            </a:r>
            <a:endParaRPr lang="en-CA" dirty="0" smtClean="0"/>
          </a:p>
          <a:p>
            <a:r>
              <a:rPr lang="en-CA" sz="2800" dirty="0" smtClean="0"/>
              <a:t>scrutinize </a:t>
            </a:r>
            <a:r>
              <a:rPr lang="en-CA" sz="2800" dirty="0"/>
              <a:t>the information found in various </a:t>
            </a:r>
            <a:r>
              <a:rPr lang="en-CA" sz="2800" dirty="0" smtClean="0"/>
              <a:t>sources</a:t>
            </a:r>
          </a:p>
          <a:p>
            <a:pPr lvl="1"/>
            <a:r>
              <a:rPr lang="en-CA" dirty="0">
                <a:hlinkClick r:id="rId3"/>
              </a:rPr>
              <a:t>https://www.youtube.com/watch?v=GXmaS1ZzpA8</a:t>
            </a:r>
          </a:p>
          <a:p>
            <a:pPr lvl="1"/>
            <a:r>
              <a:rPr lang="en-CA" dirty="0" smtClean="0">
                <a:hlinkClick r:id="rId3"/>
              </a:rPr>
              <a:t>http</a:t>
            </a:r>
            <a:r>
              <a:rPr lang="en-CA" dirty="0">
                <a:hlinkClick r:id="rId3"/>
              </a:rPr>
              <a:t>://</a:t>
            </a:r>
            <a:r>
              <a:rPr lang="en-CA" dirty="0" smtClean="0">
                <a:hlinkClick r:id="rId3"/>
              </a:rPr>
              <a:t>www.statcan.gc.ca/daily-quotidien/140815/dq140815a-eng.htm</a:t>
            </a:r>
            <a:endParaRPr lang="en-CA" dirty="0" smtClean="0"/>
          </a:p>
          <a:p>
            <a:r>
              <a:rPr lang="en-CA" sz="2800" dirty="0" smtClean="0"/>
              <a:t>think </a:t>
            </a:r>
            <a:r>
              <a:rPr lang="en-CA" sz="2800" dirty="0"/>
              <a:t>carefully about the interpretations made from the available </a:t>
            </a:r>
            <a:r>
              <a:rPr lang="en-CA" sz="2800" dirty="0" smtClean="0"/>
              <a:t>evidence</a:t>
            </a:r>
          </a:p>
          <a:p>
            <a:pPr lvl="1"/>
            <a:r>
              <a:rPr lang="en-CA" dirty="0">
                <a:hlinkClick r:id="rId4"/>
              </a:rPr>
              <a:t>http://</a:t>
            </a:r>
            <a:r>
              <a:rPr lang="en-CA" dirty="0" smtClean="0">
                <a:hlinkClick r:id="rId4"/>
              </a:rPr>
              <a:t>www.aljazeera.com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39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1317</TotalTime>
  <Words>358</Words>
  <Application>Microsoft Office PowerPoint</Application>
  <PresentationFormat>Custom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What is Geography?</vt:lpstr>
      <vt:lpstr>Geography is…</vt:lpstr>
      <vt:lpstr>Geography is…</vt:lpstr>
      <vt:lpstr>PowerPoint Presentation</vt:lpstr>
      <vt:lpstr>Spatial Significance</vt:lpstr>
      <vt:lpstr>Patterns and trends</vt:lpstr>
      <vt:lpstr>Interactions and associations</vt:lpstr>
      <vt:lpstr>Geographic perspective</vt:lpstr>
      <vt:lpstr>Evidence and interpretation</vt:lpstr>
      <vt:lpstr>Value Judgments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Geography?</dc:title>
  <dc:creator>Sandy Wolf</dc:creator>
  <cp:lastModifiedBy>WRDSB</cp:lastModifiedBy>
  <cp:revision>41</cp:revision>
  <dcterms:created xsi:type="dcterms:W3CDTF">2014-08-19T15:45:25Z</dcterms:created>
  <dcterms:modified xsi:type="dcterms:W3CDTF">2014-09-05T14:11:59Z</dcterms:modified>
</cp:coreProperties>
</file>