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266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0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923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2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195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67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49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46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14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14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271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C4ED-5A15-4A05-9A50-8B7A46BA23B5}" type="datetimeFigureOut">
              <a:rPr lang="en-CA" smtClean="0"/>
              <a:t>09/09/2016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58C1-4D72-4063-BE62-4E85D4B6CD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/>
          <a:lstStyle/>
          <a:p>
            <a:r>
              <a:rPr lang="en-US" dirty="0" smtClean="0"/>
              <a:t>What is Travel?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191" y="2852936"/>
            <a:ext cx="28575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0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vs Tourism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– the act of moving from one’s home community for business or pleasure</a:t>
            </a:r>
          </a:p>
          <a:p>
            <a:endParaRPr lang="en-US" dirty="0"/>
          </a:p>
          <a:p>
            <a:r>
              <a:rPr lang="en-US" dirty="0" smtClean="0"/>
              <a:t>Tourism – the temporary movement of people to specific destinations and the activities and the facilities created to cater to their needs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66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TOURISTS ARE…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92500"/>
          </a:bodyPr>
          <a:lstStyle/>
          <a:p>
            <a:r>
              <a:rPr lang="en-CA" dirty="0" err="1" smtClean="0"/>
              <a:t>Def</a:t>
            </a:r>
            <a:r>
              <a:rPr lang="en-CA" dirty="0" smtClean="0"/>
              <a:t> - People who travel to places other than their homes for longer than 24 hours, but less than a year.</a:t>
            </a:r>
          </a:p>
          <a:p>
            <a:r>
              <a:rPr lang="en-US" dirty="0" smtClean="0"/>
              <a:t>Excursionist – people who travel to a location for less than 24hrs</a:t>
            </a:r>
          </a:p>
          <a:p>
            <a:r>
              <a:rPr lang="en-US" dirty="0" smtClean="0"/>
              <a:t>Migrant – Travelers who change their residence and/or stay at a location for more than 1 year. 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000250"/>
            <a:ext cx="2461887" cy="351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3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</a:t>
            </a:r>
            <a:endParaRPr lang="en-CA" sz="4800" dirty="0"/>
          </a:p>
        </p:txBody>
      </p:sp>
      <p:sp>
        <p:nvSpPr>
          <p:cNvPr id="7" name="Oval 6"/>
          <p:cNvSpPr/>
          <p:nvPr/>
        </p:nvSpPr>
        <p:spPr>
          <a:xfrm>
            <a:off x="4283968" y="1898830"/>
            <a:ext cx="158417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Travellers</a:t>
            </a:r>
            <a:endParaRPr lang="en-CA" dirty="0"/>
          </a:p>
        </p:txBody>
      </p:sp>
      <p:sp>
        <p:nvSpPr>
          <p:cNvPr id="8" name="Oval 7"/>
          <p:cNvSpPr/>
          <p:nvPr/>
        </p:nvSpPr>
        <p:spPr>
          <a:xfrm>
            <a:off x="2627784" y="2669171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Visitor</a:t>
            </a:r>
            <a:endParaRPr lang="en-CA" dirty="0"/>
          </a:p>
        </p:txBody>
      </p:sp>
      <p:sp>
        <p:nvSpPr>
          <p:cNvPr id="9" name="Oval 8"/>
          <p:cNvSpPr/>
          <p:nvPr/>
        </p:nvSpPr>
        <p:spPr>
          <a:xfrm>
            <a:off x="6876256" y="2669170"/>
            <a:ext cx="15121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Migrant</a:t>
            </a:r>
            <a:endParaRPr lang="en-CA" dirty="0"/>
          </a:p>
        </p:txBody>
      </p:sp>
      <p:cxnSp>
        <p:nvCxnSpPr>
          <p:cNvPr id="11" name="Elbow Connector 10"/>
          <p:cNvCxnSpPr>
            <a:stCxn id="7" idx="6"/>
            <a:endCxn id="9" idx="1"/>
          </p:cNvCxnSpPr>
          <p:nvPr/>
        </p:nvCxnSpPr>
        <p:spPr>
          <a:xfrm>
            <a:off x="5868144" y="2150858"/>
            <a:ext cx="1229564" cy="6026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2"/>
            <a:endCxn id="8" idx="0"/>
          </p:cNvCxnSpPr>
          <p:nvPr/>
        </p:nvCxnSpPr>
        <p:spPr>
          <a:xfrm rot="10800000" flipV="1">
            <a:off x="3239852" y="2150857"/>
            <a:ext cx="1044116" cy="5183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475656" y="3501008"/>
            <a:ext cx="136815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Same Day Visitor</a:t>
            </a:r>
            <a:endParaRPr lang="en-CA" sz="1400" dirty="0"/>
          </a:p>
        </p:txBody>
      </p:sp>
      <p:sp>
        <p:nvSpPr>
          <p:cNvPr id="16" name="Oval 15"/>
          <p:cNvSpPr/>
          <p:nvPr/>
        </p:nvSpPr>
        <p:spPr>
          <a:xfrm>
            <a:off x="4788024" y="3501008"/>
            <a:ext cx="144016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Tourist</a:t>
            </a:r>
            <a:endParaRPr lang="en-CA" sz="1600" dirty="0"/>
          </a:p>
        </p:txBody>
      </p:sp>
      <p:sp>
        <p:nvSpPr>
          <p:cNvPr id="25" name="Oval 24"/>
          <p:cNvSpPr/>
          <p:nvPr/>
        </p:nvSpPr>
        <p:spPr>
          <a:xfrm>
            <a:off x="2412650" y="4869160"/>
            <a:ext cx="1349259" cy="648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Professional</a:t>
            </a:r>
            <a:endParaRPr lang="en-CA" sz="1200" dirty="0"/>
          </a:p>
        </p:txBody>
      </p:sp>
      <p:sp>
        <p:nvSpPr>
          <p:cNvPr id="31" name="Oval 30"/>
          <p:cNvSpPr/>
          <p:nvPr/>
        </p:nvSpPr>
        <p:spPr>
          <a:xfrm>
            <a:off x="4291817" y="4869160"/>
            <a:ext cx="1365438" cy="676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Recreation</a:t>
            </a:r>
            <a:endParaRPr lang="en-CA" sz="1200" dirty="0"/>
          </a:p>
        </p:txBody>
      </p:sp>
      <p:sp>
        <p:nvSpPr>
          <p:cNvPr id="33" name="Oval 32"/>
          <p:cNvSpPr/>
          <p:nvPr/>
        </p:nvSpPr>
        <p:spPr>
          <a:xfrm>
            <a:off x="5914109" y="4869160"/>
            <a:ext cx="1296144" cy="683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Business</a:t>
            </a:r>
            <a:endParaRPr lang="en-CA" sz="1400" dirty="0"/>
          </a:p>
        </p:txBody>
      </p:sp>
      <p:sp>
        <p:nvSpPr>
          <p:cNvPr id="34" name="Oval 33"/>
          <p:cNvSpPr/>
          <p:nvPr/>
        </p:nvSpPr>
        <p:spPr>
          <a:xfrm>
            <a:off x="7464215" y="4869160"/>
            <a:ext cx="1296144" cy="6964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Other</a:t>
            </a:r>
            <a:endParaRPr lang="en-CA" sz="1400" dirty="0"/>
          </a:p>
        </p:txBody>
      </p:sp>
      <p:sp>
        <p:nvSpPr>
          <p:cNvPr id="35" name="Oval 34"/>
          <p:cNvSpPr/>
          <p:nvPr/>
        </p:nvSpPr>
        <p:spPr>
          <a:xfrm>
            <a:off x="539552" y="4869160"/>
            <a:ext cx="1296144" cy="683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Rec/</a:t>
            </a:r>
          </a:p>
          <a:p>
            <a:pPr algn="ctr"/>
            <a:r>
              <a:rPr lang="en-US" sz="1400" dirty="0" smtClean="0"/>
              <a:t>Business</a:t>
            </a:r>
            <a:endParaRPr lang="en-CA" dirty="0"/>
          </a:p>
        </p:txBody>
      </p:sp>
      <p:cxnSp>
        <p:nvCxnSpPr>
          <p:cNvPr id="37" name="Elbow Connector 36"/>
          <p:cNvCxnSpPr>
            <a:stCxn id="8" idx="6"/>
          </p:cNvCxnSpPr>
          <p:nvPr/>
        </p:nvCxnSpPr>
        <p:spPr>
          <a:xfrm>
            <a:off x="3851920" y="2957203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25" idx="0"/>
          </p:cNvCxnSpPr>
          <p:nvPr/>
        </p:nvCxnSpPr>
        <p:spPr>
          <a:xfrm rot="16200000" flipH="1">
            <a:off x="2403469" y="4185349"/>
            <a:ext cx="897274" cy="470348"/>
          </a:xfrm>
          <a:prstGeom prst="bentConnector3">
            <a:avLst>
              <a:gd name="adj1" fmla="val -40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6" idx="5"/>
          </p:cNvCxnSpPr>
          <p:nvPr/>
        </p:nvCxnSpPr>
        <p:spPr>
          <a:xfrm>
            <a:off x="6084168" y="414908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>
            <a:off x="6183308" y="3835896"/>
            <a:ext cx="2061100" cy="1033264"/>
          </a:xfrm>
          <a:prstGeom prst="bentConnector3">
            <a:avLst>
              <a:gd name="adj1" fmla="val 1017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35" idx="0"/>
            <a:endCxn id="15" idx="2"/>
          </p:cNvCxnSpPr>
          <p:nvPr/>
        </p:nvCxnSpPr>
        <p:spPr>
          <a:xfrm rot="5400000" flipH="1" flipV="1">
            <a:off x="845586" y="4239090"/>
            <a:ext cx="972108" cy="288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5" idx="0"/>
            <a:endCxn id="8" idx="2"/>
          </p:cNvCxnSpPr>
          <p:nvPr/>
        </p:nvCxnSpPr>
        <p:spPr>
          <a:xfrm rot="5400000" flipH="1" flipV="1">
            <a:off x="2121856" y="2995080"/>
            <a:ext cx="543805" cy="4680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4788024" y="4453633"/>
            <a:ext cx="576064" cy="245536"/>
          </a:xfrm>
          <a:prstGeom prst="bentConnector3">
            <a:avLst>
              <a:gd name="adj1" fmla="val -7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460800" y="548680"/>
            <a:ext cx="62646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Classification of </a:t>
            </a:r>
            <a:r>
              <a:rPr lang="en-US" sz="3600" dirty="0" err="1" smtClean="0"/>
              <a:t>Travellers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8013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Geographical Perspective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Travel &amp; tourism is Geographical perspective course as we take multi-disciplinary approach</a:t>
            </a:r>
          </a:p>
          <a:p>
            <a:pPr lvl="1"/>
            <a:r>
              <a:rPr lang="en-US" dirty="0" smtClean="0"/>
              <a:t>Psychology (e.g. travel  behavior, motivators)</a:t>
            </a:r>
          </a:p>
          <a:p>
            <a:pPr lvl="1"/>
            <a:r>
              <a:rPr lang="en-US" dirty="0" smtClean="0"/>
              <a:t>Sociology (e.g. community, culture)</a:t>
            </a:r>
          </a:p>
          <a:p>
            <a:pPr lvl="1"/>
            <a:r>
              <a:rPr lang="en-US" dirty="0" smtClean="0"/>
              <a:t>Environmental  (e.g. landscapes, natural resources)</a:t>
            </a:r>
          </a:p>
          <a:p>
            <a:pPr lvl="1"/>
            <a:r>
              <a:rPr lang="en-US" dirty="0" smtClean="0"/>
              <a:t>Politics (e.g. government policies)</a:t>
            </a:r>
          </a:p>
          <a:p>
            <a:pPr lvl="1"/>
            <a:r>
              <a:rPr lang="en-US" dirty="0" smtClean="0"/>
              <a:t>Economy (e.g. industry stakeholders) within a geographic  framework (e.g. location, distribution patterns).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65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comes from the word ‘Travail’ which means to work. Early people moved for water, safety or resources. </a:t>
            </a:r>
          </a:p>
          <a:p>
            <a:r>
              <a:rPr lang="en-US" dirty="0" smtClean="0"/>
              <a:t>Thomas Cook was the first travel agent (1840). He arranged for people to travel by rail and then by ship and charged them for this. </a:t>
            </a:r>
          </a:p>
          <a:p>
            <a:r>
              <a:rPr lang="en-US" dirty="0" smtClean="0"/>
              <a:t>Initially only the wealth could afford to travel.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53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r>
              <a:rPr lang="en-US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technology evolved, more people could travel </a:t>
            </a:r>
          </a:p>
          <a:p>
            <a:pPr lvl="1"/>
            <a:r>
              <a:rPr lang="en-US" sz="2400" dirty="0" smtClean="0"/>
              <a:t>Walk/horseback       wheel       rail/boat        air       space</a:t>
            </a:r>
            <a:endParaRPr lang="en-US" sz="3200" dirty="0"/>
          </a:p>
          <a:p>
            <a:r>
              <a:rPr lang="en-US" dirty="0" smtClean="0"/>
              <a:t>The average person will fly to 5 destinations in their life. </a:t>
            </a:r>
          </a:p>
          <a:p>
            <a:r>
              <a:rPr lang="en-US" dirty="0" smtClean="0"/>
              <a:t>The WTO (World Tourism Organization) claims tourism is the worlds </a:t>
            </a:r>
            <a:r>
              <a:rPr lang="en-US" dirty="0" smtClean="0"/>
              <a:t>top </a:t>
            </a:r>
            <a:r>
              <a:rPr lang="en-US" smtClean="0"/>
              <a:t>3 industries, </a:t>
            </a:r>
            <a:r>
              <a:rPr lang="en-US" dirty="0" smtClean="0"/>
              <a:t>making over 3 trillion dollars a year.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439553" y="2885460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4644008" y="2857751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>
            <a:off x="6228184" y="2857751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en-CA" dirty="0"/>
          </a:p>
        </p:txBody>
      </p:sp>
      <p:sp>
        <p:nvSpPr>
          <p:cNvPr id="7" name="Right Arrow 6"/>
          <p:cNvSpPr/>
          <p:nvPr/>
        </p:nvSpPr>
        <p:spPr>
          <a:xfrm>
            <a:off x="7049888" y="2885460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296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is Travel?</vt:lpstr>
      <vt:lpstr>Travel vs Tourism</vt:lpstr>
      <vt:lpstr>TOURISTS ARE…</vt:lpstr>
      <vt:lpstr> </vt:lpstr>
      <vt:lpstr>Geographical Perspective</vt:lpstr>
      <vt:lpstr>History</vt:lpstr>
      <vt:lpstr>History con’t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Tourism?</dc:title>
  <dc:creator>WRDSB</dc:creator>
  <cp:lastModifiedBy>WRDSB</cp:lastModifiedBy>
  <cp:revision>14</cp:revision>
  <dcterms:created xsi:type="dcterms:W3CDTF">2014-02-07T17:12:16Z</dcterms:created>
  <dcterms:modified xsi:type="dcterms:W3CDTF">2016-09-09T16:19:04Z</dcterms:modified>
</cp:coreProperties>
</file>